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76" r:id="rId2"/>
    <p:sldId id="274" r:id="rId3"/>
    <p:sldId id="258" r:id="rId4"/>
    <p:sldId id="261" r:id="rId5"/>
    <p:sldId id="262" r:id="rId6"/>
    <p:sldId id="259" r:id="rId7"/>
    <p:sldId id="260" r:id="rId8"/>
    <p:sldId id="266" r:id="rId9"/>
    <p:sldId id="267" r:id="rId10"/>
    <p:sldId id="268" r:id="rId11"/>
    <p:sldId id="270" r:id="rId12"/>
    <p:sldId id="265" r:id="rId13"/>
    <p:sldId id="264" r:id="rId14"/>
    <p:sldId id="257" r:id="rId15"/>
  </p:sldIdLst>
  <p:sldSz cx="6858000" cy="9144000" type="screen4x3"/>
  <p:notesSz cx="6797675" cy="9929813"/>
  <p:embeddedFontLst>
    <p:embeddedFont>
      <p:font typeface="KoPubWorld돋움체 Light" panose="020B0600000101010101" charset="-127"/>
      <p:regular r:id="rId17"/>
    </p:embeddedFont>
    <p:embeddedFont>
      <p:font typeface="나눔고딕OTF ExtraBold" panose="020B0600000101010101" charset="-127"/>
      <p:bold r:id="rId18"/>
    </p:embeddedFont>
    <p:embeddedFont>
      <p:font typeface="나눔고딕" pitchFamily="2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18" autoAdjust="0"/>
    <p:restoredTop sz="94660"/>
  </p:normalViewPr>
  <p:slideViewPr>
    <p:cSldViewPr>
      <p:cViewPr varScale="1">
        <p:scale>
          <a:sx n="81" d="100"/>
          <a:sy n="81" d="100"/>
        </p:scale>
        <p:origin x="2928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078" cy="498304"/>
          </a:xfrm>
          <a:prstGeom prst="rect">
            <a:avLst/>
          </a:prstGeom>
        </p:spPr>
        <p:txBody>
          <a:bodyPr vert="horz" lIns="90703" tIns="45351" rIns="90703" bIns="4535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027" y="1"/>
            <a:ext cx="2946078" cy="498304"/>
          </a:xfrm>
          <a:prstGeom prst="rect">
            <a:avLst/>
          </a:prstGeom>
        </p:spPr>
        <p:txBody>
          <a:bodyPr vert="horz" lIns="90703" tIns="45351" rIns="90703" bIns="45351" rtlCol="0"/>
          <a:lstStyle>
            <a:lvl1pPr algn="r">
              <a:defRPr sz="1200"/>
            </a:lvl1pPr>
          </a:lstStyle>
          <a:p>
            <a:fld id="{5F21960F-321B-409A-81D4-2F111DD42E7B}" type="datetimeFigureOut">
              <a:rPr lang="ko-KR" altLang="en-US" smtClean="0"/>
              <a:t>2026-04-24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1243013"/>
            <a:ext cx="2511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3" tIns="45351" rIns="90703" bIns="4535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139" y="4778042"/>
            <a:ext cx="5439398" cy="3910741"/>
          </a:xfrm>
          <a:prstGeom prst="rect">
            <a:avLst/>
          </a:prstGeom>
        </p:spPr>
        <p:txBody>
          <a:bodyPr vert="horz" lIns="90703" tIns="45351" rIns="90703" bIns="45351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431509"/>
            <a:ext cx="2946078" cy="498304"/>
          </a:xfrm>
          <a:prstGeom prst="rect">
            <a:avLst/>
          </a:prstGeom>
        </p:spPr>
        <p:txBody>
          <a:bodyPr vert="horz" lIns="90703" tIns="45351" rIns="90703" bIns="4535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027" y="9431509"/>
            <a:ext cx="2946078" cy="498304"/>
          </a:xfrm>
          <a:prstGeom prst="rect">
            <a:avLst/>
          </a:prstGeom>
        </p:spPr>
        <p:txBody>
          <a:bodyPr vert="horz" lIns="90703" tIns="45351" rIns="90703" bIns="45351" rtlCol="0" anchor="b"/>
          <a:lstStyle>
            <a:lvl1pPr algn="r">
              <a:defRPr sz="1200"/>
            </a:lvl1pPr>
          </a:lstStyle>
          <a:p>
            <a:fld id="{61050E6A-F123-4E3E-AED7-0F44689457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2922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50E6A-F123-4E3E-AED7-0F44689457C8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0690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5030-F8B9-4D6D-A4E2-B9D38B085C32}" type="datetimeFigureOut">
              <a:rPr lang="ko-KR" altLang="en-US" smtClean="0"/>
              <a:t>2026-04-24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E9-6D13-4547-B7CC-0F94BB0D43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9613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5030-F8B9-4D6D-A4E2-B9D38B085C32}" type="datetimeFigureOut">
              <a:rPr lang="ko-KR" altLang="en-US" smtClean="0"/>
              <a:t>2026-04-24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E9-6D13-4547-B7CC-0F94BB0D43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515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5030-F8B9-4D6D-A4E2-B9D38B085C32}" type="datetimeFigureOut">
              <a:rPr lang="ko-KR" altLang="en-US" smtClean="0"/>
              <a:t>2026-04-24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E9-6D13-4547-B7CC-0F94BB0D43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1907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5030-F8B9-4D6D-A4E2-B9D38B085C32}" type="datetimeFigureOut">
              <a:rPr lang="ko-KR" altLang="en-US" smtClean="0"/>
              <a:t>2026-04-24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E9-6D13-4547-B7CC-0F94BB0D43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0972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5030-F8B9-4D6D-A4E2-B9D38B085C32}" type="datetimeFigureOut">
              <a:rPr lang="ko-KR" altLang="en-US" smtClean="0"/>
              <a:t>2026-04-24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E9-6D13-4547-B7CC-0F94BB0D43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007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5030-F8B9-4D6D-A4E2-B9D38B085C32}" type="datetimeFigureOut">
              <a:rPr lang="ko-KR" altLang="en-US" smtClean="0"/>
              <a:t>2026-04-24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E9-6D13-4547-B7CC-0F94BB0D43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7955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5030-F8B9-4D6D-A4E2-B9D38B085C32}" type="datetimeFigureOut">
              <a:rPr lang="ko-KR" altLang="en-US" smtClean="0"/>
              <a:t>2026-04-24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E9-6D13-4547-B7CC-0F94BB0D43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204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5030-F8B9-4D6D-A4E2-B9D38B085C32}" type="datetimeFigureOut">
              <a:rPr lang="ko-KR" altLang="en-US" smtClean="0"/>
              <a:t>2026-04-24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E9-6D13-4547-B7CC-0F94BB0D43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7046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5030-F8B9-4D6D-A4E2-B9D38B085C32}" type="datetimeFigureOut">
              <a:rPr lang="ko-KR" altLang="en-US" smtClean="0"/>
              <a:t>2026-04-24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E9-6D13-4547-B7CC-0F94BB0D43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0873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5030-F8B9-4D6D-A4E2-B9D38B085C32}" type="datetimeFigureOut">
              <a:rPr lang="ko-KR" altLang="en-US" smtClean="0"/>
              <a:t>2026-04-24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E9-6D13-4547-B7CC-0F94BB0D43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4063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5030-F8B9-4D6D-A4E2-B9D38B085C32}" type="datetimeFigureOut">
              <a:rPr lang="ko-KR" altLang="en-US" smtClean="0"/>
              <a:t>2026-04-24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EDE9-6D13-4547-B7CC-0F94BB0D43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4777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45030-F8B9-4D6D-A4E2-B9D38B085C32}" type="datetimeFigureOut">
              <a:rPr lang="ko-KR" altLang="en-US" smtClean="0"/>
              <a:t>2026-04-24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9EDE9-6D13-4547-B7CC-0F94BB0D43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023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jpeg"/><Relationship Id="rId7" Type="http://schemas.openxmlformats.org/officeDocument/2006/relationships/image" Target="../media/image4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6.jpe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6.jpeg"/><Relationship Id="rId7" Type="http://schemas.openxmlformats.org/officeDocument/2006/relationships/image" Target="../media/image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다이아몬드 4"/>
          <p:cNvSpPr/>
          <p:nvPr/>
        </p:nvSpPr>
        <p:spPr>
          <a:xfrm>
            <a:off x="4725144" y="2132354"/>
            <a:ext cx="3384376" cy="3384376"/>
          </a:xfrm>
          <a:prstGeom prst="diamond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다이아몬드 8"/>
          <p:cNvSpPr/>
          <p:nvPr/>
        </p:nvSpPr>
        <p:spPr>
          <a:xfrm>
            <a:off x="-78058" y="2146793"/>
            <a:ext cx="3384376" cy="3384376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다이아몬드 9"/>
          <p:cNvSpPr/>
          <p:nvPr/>
        </p:nvSpPr>
        <p:spPr>
          <a:xfrm>
            <a:off x="2530586" y="2123728"/>
            <a:ext cx="3611705" cy="3528392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6" descr="C:\전영기\회원지원팀\경단협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78" y="8149820"/>
            <a:ext cx="2038835" cy="3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7127" y="3479653"/>
            <a:ext cx="4027948" cy="73866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/>
                <a:ea typeface="KoPub돋움체 Bold" panose="02020603020101020101"/>
              </a:rPr>
              <a:t>경제단체협의회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3359" y="3050540"/>
            <a:ext cx="375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1">
                    <a:lumMod val="50000"/>
                  </a:schemeClr>
                </a:solidFill>
                <a:latin typeface="KoPub돋움체 Light"/>
                <a:ea typeface="Noto Sans CJK KR Light" panose="020B0300000000000000" pitchFamily="34" charset="-127"/>
              </a:rPr>
              <a:t>전 산업별</a:t>
            </a:r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KoPub돋움체 Light"/>
                <a:ea typeface="Noto Sans CJK KR Light" panose="020B0300000000000000" pitchFamily="34" charset="-127"/>
              </a:rPr>
              <a:t> </a:t>
            </a:r>
            <a:r>
              <a:rPr lang="ko-KR" altLang="en-US" dirty="0">
                <a:solidFill>
                  <a:schemeClr val="accent1">
                    <a:lumMod val="50000"/>
                  </a:schemeClr>
                </a:solidFill>
                <a:latin typeface="KoPub돋움체 Light"/>
                <a:ea typeface="Noto Sans CJK KR Light" panose="020B0300000000000000" pitchFamily="34" charset="-127"/>
              </a:rPr>
              <a:t>경제단체 공동협의기구</a:t>
            </a:r>
          </a:p>
        </p:txBody>
      </p:sp>
      <p:sp>
        <p:nvSpPr>
          <p:cNvPr id="4" name="다이아몬드 3"/>
          <p:cNvSpPr/>
          <p:nvPr/>
        </p:nvSpPr>
        <p:spPr>
          <a:xfrm>
            <a:off x="3021450" y="431540"/>
            <a:ext cx="3384376" cy="3384376"/>
          </a:xfrm>
          <a:prstGeom prst="diamond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다이아몬드 5"/>
          <p:cNvSpPr/>
          <p:nvPr/>
        </p:nvSpPr>
        <p:spPr>
          <a:xfrm>
            <a:off x="3028850" y="3847607"/>
            <a:ext cx="3384376" cy="3384376"/>
          </a:xfrm>
          <a:prstGeom prst="diamond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575250-FBF8-0344-AB52-3260966392D3}"/>
              </a:ext>
            </a:extLst>
          </p:cNvPr>
          <p:cNvSpPr txBox="1"/>
          <p:nvPr/>
        </p:nvSpPr>
        <p:spPr>
          <a:xfrm>
            <a:off x="4857706" y="8162177"/>
            <a:ext cx="1513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나눔고딕OTF ExtraBold" pitchFamily="34" charset="-127"/>
                <a:cs typeface="Arial" panose="020B0604020202020204" pitchFamily="34" charset="0"/>
              </a:rPr>
              <a:t>www.kiac.net</a:t>
            </a:r>
            <a:endParaRPr lang="ko-KR" altLang="en-US" sz="1600" dirty="0">
              <a:latin typeface="나눔고딕OTF ExtraBold" pitchFamily="34" charset="-127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05D807E-F7FB-C33F-F1C5-F28A67DFA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852" y="8230506"/>
            <a:ext cx="255022" cy="25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38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C:\Users\kef-giekdf\Desktop\캡쳐\ScreenHunter_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62575"/>
            <a:ext cx="45720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ef-giekdf\Desktop\캡쳐\ScreenHunter_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71" y="-3313224"/>
            <a:ext cx="145237" cy="679647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16224" y="2595577"/>
            <a:ext cx="4077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spc="-150" dirty="0">
                <a:solidFill>
                  <a:schemeClr val="accent6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회원단체 간</a:t>
            </a:r>
            <a:r>
              <a:rPr lang="en-US" altLang="ko-KR" sz="2800" b="1" spc="-150" dirty="0">
                <a:solidFill>
                  <a:schemeClr val="accent6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2800" b="1" spc="-150" dirty="0">
                <a:solidFill>
                  <a:schemeClr val="accent6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정보 공유</a:t>
            </a:r>
            <a:endParaRPr lang="en-US" altLang="ko-KR" sz="2800" b="1" spc="-150" dirty="0">
              <a:solidFill>
                <a:schemeClr val="accent6">
                  <a:lumMod val="7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r>
              <a:rPr lang="ko-KR" altLang="en-US" sz="2800" b="1" spc="-150" dirty="0">
                <a:solidFill>
                  <a:schemeClr val="accent6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 네트워크 구축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840" y="3886915"/>
            <a:ext cx="1467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각종 경제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노사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법제동향 및 회원단체가 제작하는 양질의 콘텐츠를 공유하고 있습니다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</a:t>
            </a:r>
            <a:endParaRPr lang="ko-KR" altLang="en-US" sz="1100" dirty="0">
              <a:solidFill>
                <a:schemeClr val="tx2">
                  <a:lumMod val="7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cxnSp>
        <p:nvCxnSpPr>
          <p:cNvPr id="8" name="직선 연결선 7"/>
          <p:cNvCxnSpPr>
            <a:cxnSpLocks/>
          </p:cNvCxnSpPr>
          <p:nvPr/>
        </p:nvCxnSpPr>
        <p:spPr>
          <a:xfrm>
            <a:off x="1988840" y="3827264"/>
            <a:ext cx="0" cy="3000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88839" y="3827264"/>
            <a:ext cx="30474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주요 경제</a:t>
            </a:r>
            <a:r>
              <a:rPr lang="en-US" altLang="ko-KR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경영 콘텐츠 공유</a:t>
            </a:r>
          </a:p>
        </p:txBody>
      </p:sp>
      <p:cxnSp>
        <p:nvCxnSpPr>
          <p:cNvPr id="11" name="직선 연결선 10"/>
          <p:cNvCxnSpPr>
            <a:cxnSpLocks/>
          </p:cNvCxnSpPr>
          <p:nvPr/>
        </p:nvCxnSpPr>
        <p:spPr>
          <a:xfrm>
            <a:off x="1988840" y="4320843"/>
            <a:ext cx="0" cy="3000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88840" y="4320843"/>
            <a:ext cx="33448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 err="1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경단협</a:t>
            </a:r>
            <a:r>
              <a:rPr lang="ko-KR" altLang="en-US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뉴스레터 발송</a:t>
            </a:r>
            <a:r>
              <a:rPr lang="en-US" altLang="ko-KR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월</a:t>
            </a:r>
            <a:r>
              <a:rPr lang="en-US" altLang="ko-KR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</a:t>
            </a:r>
            <a:r>
              <a:rPr lang="ko-KR" altLang="en-US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</a:t>
            </a:r>
            <a:r>
              <a:rPr lang="en-US" altLang="ko-KR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endParaRPr lang="ko-KR" altLang="en-US" sz="15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4098" name="Picture 2" descr="C:\Users\kef-giekdf\Desktop\캡쳐\ScreenHunter_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2223986"/>
            <a:ext cx="1722992" cy="16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직선 연결선 14"/>
          <p:cNvCxnSpPr>
            <a:cxnSpLocks/>
          </p:cNvCxnSpPr>
          <p:nvPr/>
        </p:nvCxnSpPr>
        <p:spPr>
          <a:xfrm>
            <a:off x="1988840" y="5112931"/>
            <a:ext cx="0" cy="3000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88840" y="5112931"/>
            <a:ext cx="33448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 err="1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경단협</a:t>
            </a:r>
            <a:r>
              <a:rPr lang="ko-KR" altLang="en-US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실무자 정례 간담회 개최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94194" y="6087650"/>
            <a:ext cx="2602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00B0F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기타 </a:t>
            </a:r>
            <a:r>
              <a:rPr lang="ko-KR" altLang="en-US" sz="2800" b="1" spc="-150" dirty="0">
                <a:solidFill>
                  <a:srgbClr val="00B0F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서비스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656" y="7265064"/>
            <a:ext cx="1512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회원단체의 지속가능한 성장을 지원하기 위해 정기 간행물과 교육참여 기회를 제공합니다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</a:t>
            </a:r>
            <a:endParaRPr lang="ko-KR" altLang="en-US" sz="1100" dirty="0">
              <a:solidFill>
                <a:schemeClr val="tx2">
                  <a:lumMod val="7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4099" name="Picture 3" descr="C:\Users\kef-giekdf\Desktop\캡쳐\ScreenHunter_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5555505"/>
            <a:ext cx="2020854" cy="16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직선 연결선 25"/>
          <p:cNvCxnSpPr>
            <a:cxnSpLocks/>
          </p:cNvCxnSpPr>
          <p:nvPr/>
        </p:nvCxnSpPr>
        <p:spPr>
          <a:xfrm>
            <a:off x="2016224" y="7017695"/>
            <a:ext cx="0" cy="3000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016224" y="7017695"/>
            <a:ext cx="41258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경제</a:t>
            </a:r>
            <a:r>
              <a:rPr lang="en-US" altLang="ko-KR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경영정책 현안 관련 정기 간행물 제공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16224" y="7380312"/>
            <a:ext cx="422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연구용역 보고서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임단협</a:t>
            </a: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체결지침</a:t>
            </a:r>
            <a:r>
              <a:rPr lang="en-US" altLang="ko-KR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200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노무상담사례집</a:t>
            </a: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등 노무관리 간행물 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cxnSp>
        <p:nvCxnSpPr>
          <p:cNvPr id="29" name="직선 연결선 28"/>
          <p:cNvCxnSpPr/>
          <p:nvPr/>
        </p:nvCxnSpPr>
        <p:spPr>
          <a:xfrm>
            <a:off x="2025911" y="7884368"/>
            <a:ext cx="0" cy="3000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060848" y="7884368"/>
            <a:ext cx="33123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교육연수 참가비 할인 혜택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16224" y="8221828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교육연수 프로그램 참가 희망 시 참가비 할인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4100" name="Picture 4" descr="C:\Users\kef-giekdf\Desktop\캡쳐\ScreenHunter_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6" y="323527"/>
            <a:ext cx="2714910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ef-giekdf\Desktop\캡쳐\ScreenHunter_0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95" y="323529"/>
            <a:ext cx="366103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DDC6F4-A73B-E699-736B-A64FAD173D3F}"/>
              </a:ext>
            </a:extLst>
          </p:cNvPr>
          <p:cNvSpPr txBox="1"/>
          <p:nvPr/>
        </p:nvSpPr>
        <p:spPr>
          <a:xfrm>
            <a:off x="6402714" y="-27886"/>
            <a:ext cx="3386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08</a:t>
            </a:r>
            <a:endParaRPr lang="ko-KR" altLang="en-US" sz="900" b="1" dirty="0">
              <a:solidFill>
                <a:schemeClr val="bg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94CB55C-AEC8-BB86-A036-6FDD4A9C67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9161" y="3884111"/>
            <a:ext cx="1806002" cy="14784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7A36DA-54A6-A6CF-422C-82449232761A}"/>
              </a:ext>
            </a:extLst>
          </p:cNvPr>
          <p:cNvSpPr txBox="1"/>
          <p:nvPr/>
        </p:nvSpPr>
        <p:spPr>
          <a:xfrm>
            <a:off x="2000977" y="4674631"/>
            <a:ext cx="2780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경단협</a:t>
            </a: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en-US" altLang="ko-KR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Headline, </a:t>
            </a: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회원단체 동정</a:t>
            </a:r>
            <a:r>
              <a:rPr lang="en-US" altLang="ko-KR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</a:t>
            </a:r>
          </a:p>
          <a:p>
            <a:r>
              <a:rPr lang="en-US" altLang="ko-KR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</a:t>
            </a: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경단협의 목소리 등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7361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ef-giekdf\Desktop\캡쳐\ScreenHunter_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71" y="-3313224"/>
            <a:ext cx="145237" cy="679647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641" y="395536"/>
            <a:ext cx="2664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회원단체 현황</a:t>
            </a:r>
          </a:p>
        </p:txBody>
      </p:sp>
      <p:cxnSp>
        <p:nvCxnSpPr>
          <p:cNvPr id="6" name="직선 연결선 5"/>
          <p:cNvCxnSpPr>
            <a:cxnSpLocks/>
            <a:stCxn id="5" idx="3"/>
          </p:cNvCxnSpPr>
          <p:nvPr/>
        </p:nvCxnSpPr>
        <p:spPr>
          <a:xfrm>
            <a:off x="2852936" y="672535"/>
            <a:ext cx="360040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모서리가 둥근 직사각형 7"/>
          <p:cNvSpPr/>
          <p:nvPr/>
        </p:nvSpPr>
        <p:spPr>
          <a:xfrm>
            <a:off x="260648" y="1392336"/>
            <a:ext cx="6264696" cy="1278578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260648" y="3221414"/>
            <a:ext cx="6264696" cy="185464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260648" y="5368824"/>
            <a:ext cx="6264696" cy="3593530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589240" y="725379"/>
            <a:ext cx="1008112" cy="24622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’26. 4</a:t>
            </a:r>
            <a:r>
              <a:rPr lang="ko-KR" altLang="en-US" sz="10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월 기준</a:t>
            </a:r>
          </a:p>
        </p:txBody>
      </p:sp>
      <p:pic>
        <p:nvPicPr>
          <p:cNvPr id="15" name="Picture 11" descr="C:\Users\kef-giekdf\Desktop\캡쳐\대한상의C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65" y="1658776"/>
            <a:ext cx="1945512" cy="45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C:\Users\kef-giekdf\Desktop\캡쳐\ScreenHunter_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98" y="2111841"/>
            <a:ext cx="1693994" cy="48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kef-giekdf\Desktop\캡쳐\ScreenHunter_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779" y="2198875"/>
            <a:ext cx="1929744" cy="39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ef-giekdf\Desktop\캡쳐\ScreenHunter_0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171" y="2166655"/>
            <a:ext cx="2342193" cy="38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4664" y="3419872"/>
            <a:ext cx="1944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/>
              <a:t>대한석유협회</a:t>
            </a:r>
            <a:endParaRPr lang="en-US" altLang="ko-KR" sz="1200" dirty="0"/>
          </a:p>
          <a:p>
            <a:r>
              <a:rPr lang="ko-KR" altLang="en-US" sz="1200" dirty="0"/>
              <a:t>전국은행연합회</a:t>
            </a:r>
            <a:endParaRPr lang="en-US" altLang="ko-KR" sz="1200" dirty="0"/>
          </a:p>
          <a:p>
            <a:r>
              <a:rPr lang="ko-KR" altLang="en-US" sz="1200" dirty="0"/>
              <a:t>한국</a:t>
            </a:r>
            <a:r>
              <a:rPr lang="en-US" altLang="ko-KR" sz="1200" dirty="0"/>
              <a:t>ICT</a:t>
            </a:r>
            <a:r>
              <a:rPr lang="ko-KR" altLang="en-US" sz="1200" dirty="0"/>
              <a:t>융합협회</a:t>
            </a:r>
            <a:endParaRPr lang="en-US" altLang="ko-KR" sz="1200" dirty="0"/>
          </a:p>
          <a:p>
            <a:r>
              <a:rPr lang="ko-KR" altLang="en-US" sz="1200" dirty="0"/>
              <a:t>한국</a:t>
            </a:r>
            <a:r>
              <a:rPr lang="en-US" altLang="ko-KR" sz="1200" dirty="0"/>
              <a:t>IT</a:t>
            </a:r>
            <a:r>
              <a:rPr lang="ko-KR" altLang="en-US" sz="1200" dirty="0"/>
              <a:t>비즈니스진흥협회</a:t>
            </a:r>
            <a:endParaRPr lang="en-US" altLang="ko-KR" sz="1200" dirty="0"/>
          </a:p>
          <a:p>
            <a:r>
              <a:rPr lang="ko-KR" altLang="en-US" sz="1200" dirty="0"/>
              <a:t>한국기계산업진흥회</a:t>
            </a:r>
            <a:endParaRPr lang="en-US" altLang="ko-KR" sz="1200" dirty="0"/>
          </a:p>
          <a:p>
            <a:r>
              <a:rPr lang="ko-KR" altLang="en-US" sz="1200" dirty="0"/>
              <a:t>한국디스플레이산업협회</a:t>
            </a:r>
            <a:endParaRPr lang="en-US" altLang="ko-KR" sz="1200" dirty="0"/>
          </a:p>
          <a:p>
            <a:r>
              <a:rPr lang="ko-KR" altLang="en-US" sz="1200" dirty="0"/>
              <a:t>한국백화점협회</a:t>
            </a:r>
            <a:endParaRPr lang="en-US" altLang="ko-KR" sz="1200" dirty="0"/>
          </a:p>
          <a:p>
            <a:r>
              <a:rPr lang="ko-KR" altLang="en-US" sz="1200" dirty="0"/>
              <a:t>한국석유화학협회</a:t>
            </a:r>
            <a:endParaRPr lang="en-US" altLang="ko-KR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564903" y="3419872"/>
            <a:ext cx="23154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/>
              <a:t>한국섬유산업연합회</a:t>
            </a:r>
            <a:endParaRPr lang="en-US" altLang="ko-KR" sz="1200" dirty="0"/>
          </a:p>
          <a:p>
            <a:r>
              <a:rPr lang="ko-KR" altLang="en-US" sz="1200" dirty="0"/>
              <a:t>한국시멘트협회</a:t>
            </a:r>
            <a:endParaRPr lang="en-US" altLang="ko-KR" sz="1200" dirty="0"/>
          </a:p>
          <a:p>
            <a:r>
              <a:rPr lang="ko-KR" altLang="en-US" sz="1200" dirty="0" err="1"/>
              <a:t>한국여성경영자총협회</a:t>
            </a:r>
            <a:endParaRPr lang="en-US" altLang="ko-KR" sz="1200" dirty="0"/>
          </a:p>
          <a:p>
            <a:r>
              <a:rPr lang="ko-KR" altLang="en-US" sz="1200" dirty="0"/>
              <a:t>한국여성경제인협회</a:t>
            </a:r>
            <a:endParaRPr lang="en-US" altLang="ko-KR" sz="1200" dirty="0"/>
          </a:p>
          <a:p>
            <a:r>
              <a:rPr lang="ko-KR" altLang="en-US" sz="1200" dirty="0"/>
              <a:t>한국외국기업협회</a:t>
            </a:r>
            <a:endParaRPr lang="en-US" altLang="ko-KR" sz="1200" dirty="0"/>
          </a:p>
          <a:p>
            <a:r>
              <a:rPr lang="ko-KR" altLang="en-US" sz="1200" dirty="0" err="1"/>
              <a:t>한국자동차모빌리티산업협회</a:t>
            </a:r>
            <a:endParaRPr lang="en-US" altLang="ko-KR" sz="1200" dirty="0"/>
          </a:p>
          <a:p>
            <a:r>
              <a:rPr lang="ko-KR" altLang="en-US" sz="1200" dirty="0"/>
              <a:t>한국전기공사협회</a:t>
            </a:r>
            <a:endParaRPr lang="en-US" altLang="ko-KR" sz="1200" dirty="0"/>
          </a:p>
          <a:p>
            <a:r>
              <a:rPr lang="ko-KR" altLang="en-US" sz="1200" dirty="0"/>
              <a:t>한국전자정보통신산업진흥회</a:t>
            </a:r>
            <a:endParaRPr lang="en-US" altLang="ko-KR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76672" y="5652120"/>
            <a:ext cx="172819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err="1"/>
              <a:t>강원경영자총협회</a:t>
            </a:r>
            <a:endParaRPr lang="en-US" altLang="ko-KR" sz="1100" dirty="0"/>
          </a:p>
          <a:p>
            <a:r>
              <a:rPr lang="ko-KR" altLang="en-US" sz="1100" dirty="0" err="1"/>
              <a:t>경기경영자총협회</a:t>
            </a:r>
            <a:endParaRPr lang="en-US" altLang="ko-KR" sz="1100" dirty="0"/>
          </a:p>
          <a:p>
            <a:r>
              <a:rPr lang="ko-KR" altLang="en-US" sz="1100" dirty="0" err="1"/>
              <a:t>경남경영자총협회</a:t>
            </a:r>
            <a:endParaRPr lang="en-US" altLang="ko-KR" sz="1100" dirty="0"/>
          </a:p>
          <a:p>
            <a:r>
              <a:rPr lang="ko-KR" altLang="en-US" sz="1100" dirty="0" err="1"/>
              <a:t>경북경영자총협회</a:t>
            </a:r>
            <a:endParaRPr lang="en-US" altLang="ko-KR" sz="1100" dirty="0"/>
          </a:p>
          <a:p>
            <a:r>
              <a:rPr lang="ko-KR" altLang="en-US" sz="1100" dirty="0"/>
              <a:t>경북동부경영자협회</a:t>
            </a:r>
            <a:endParaRPr lang="en-US" altLang="ko-KR" sz="1100" dirty="0"/>
          </a:p>
          <a:p>
            <a:r>
              <a:rPr lang="ko-KR" altLang="en-US" sz="1100" dirty="0" err="1"/>
              <a:t>광주경영자총협회</a:t>
            </a:r>
            <a:endParaRPr lang="en-US" altLang="ko-KR" sz="1100" dirty="0"/>
          </a:p>
          <a:p>
            <a:r>
              <a:rPr lang="ko-KR" altLang="en-US" sz="1100" dirty="0"/>
              <a:t>금융투자협회</a:t>
            </a:r>
            <a:endParaRPr lang="en-US" altLang="ko-KR" sz="1100" dirty="0"/>
          </a:p>
          <a:p>
            <a:r>
              <a:rPr lang="ko-KR" altLang="en-US" sz="1100" dirty="0" err="1"/>
              <a:t>대구경영자총협회</a:t>
            </a:r>
            <a:endParaRPr lang="en-US" altLang="ko-KR" sz="1100" dirty="0"/>
          </a:p>
          <a:p>
            <a:r>
              <a:rPr lang="ko-KR" altLang="en-US" sz="1000" dirty="0" err="1"/>
              <a:t>대전세종충남경영자총협회</a:t>
            </a:r>
            <a:endParaRPr lang="en-US" altLang="ko-KR" sz="1000" dirty="0"/>
          </a:p>
          <a:p>
            <a:r>
              <a:rPr lang="ko-KR" altLang="en-US" sz="1100" dirty="0"/>
              <a:t>대한건설협회</a:t>
            </a:r>
            <a:endParaRPr lang="en-US" altLang="ko-KR" sz="1100" dirty="0"/>
          </a:p>
          <a:p>
            <a:r>
              <a:rPr lang="ko-KR" altLang="en-US" sz="1100" dirty="0"/>
              <a:t>대한전기협회</a:t>
            </a:r>
            <a:endParaRPr lang="en-US" altLang="ko-KR" sz="1100" dirty="0"/>
          </a:p>
          <a:p>
            <a:r>
              <a:rPr lang="ko-KR" altLang="en-US" sz="1100" dirty="0"/>
              <a:t>민간발전협회</a:t>
            </a:r>
            <a:endParaRPr lang="en-US" altLang="ko-KR" sz="1100" dirty="0"/>
          </a:p>
          <a:p>
            <a:r>
              <a:rPr lang="ko-KR" altLang="en-US" sz="1100" dirty="0" err="1"/>
              <a:t>부산경영자총협회</a:t>
            </a:r>
            <a:endParaRPr lang="en-US" altLang="ko-KR" sz="1100" dirty="0"/>
          </a:p>
          <a:p>
            <a:r>
              <a:rPr lang="ko-KR" altLang="en-US" sz="1100" dirty="0"/>
              <a:t>생명보험협회</a:t>
            </a:r>
            <a:endParaRPr lang="en-US" altLang="ko-KR" sz="1100" dirty="0"/>
          </a:p>
          <a:p>
            <a:r>
              <a:rPr lang="ko-KR" altLang="en-US" sz="1100" dirty="0"/>
              <a:t>소상공인연합회</a:t>
            </a:r>
            <a:endParaRPr lang="en-US" altLang="ko-KR" sz="1100" dirty="0"/>
          </a:p>
          <a:p>
            <a:r>
              <a:rPr lang="ko-KR" altLang="en-US" sz="1100" dirty="0" err="1"/>
              <a:t>울산양산경영자총협회</a:t>
            </a:r>
            <a:endParaRPr lang="en-US" altLang="ko-KR" sz="1100" dirty="0"/>
          </a:p>
          <a:p>
            <a:r>
              <a:rPr lang="ko-KR" altLang="en-US" sz="1100" dirty="0" err="1"/>
              <a:t>인천경영자총협회</a:t>
            </a:r>
            <a:endParaRPr lang="en-US" altLang="ko-KR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4641971" y="3415900"/>
            <a:ext cx="1883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/>
              <a:t>한국조선해양플랜트협회</a:t>
            </a:r>
            <a:endParaRPr lang="en-US" altLang="ko-KR" sz="1200" dirty="0"/>
          </a:p>
          <a:p>
            <a:r>
              <a:rPr lang="ko-KR" altLang="en-US" sz="1200" dirty="0"/>
              <a:t>한국철강협회</a:t>
            </a:r>
            <a:endParaRPr lang="en-US" altLang="ko-KR" sz="1200" dirty="0"/>
          </a:p>
          <a:p>
            <a:r>
              <a:rPr lang="ko-KR" altLang="en-US" sz="1200" dirty="0"/>
              <a:t>한국통합물류협회</a:t>
            </a:r>
            <a:endParaRPr lang="en-US" altLang="ko-KR" sz="1200" dirty="0"/>
          </a:p>
          <a:p>
            <a:r>
              <a:rPr lang="ko-KR" altLang="en-US" sz="1200" dirty="0"/>
              <a:t>한국화학섬유협회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633" y="-27886"/>
            <a:ext cx="20882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Korea Industry Associations’ Council</a:t>
            </a:r>
            <a:endParaRPr lang="ko-KR" altLang="en-US" sz="900" b="1" dirty="0">
              <a:solidFill>
                <a:schemeClr val="bg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28" name="AutoShape 52"/>
          <p:cNvSpPr>
            <a:spLocks noChangeArrowheads="1"/>
          </p:cNvSpPr>
          <p:nvPr/>
        </p:nvSpPr>
        <p:spPr bwMode="auto">
          <a:xfrm>
            <a:off x="404664" y="1137072"/>
            <a:ext cx="2160240" cy="4826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33CCFF">
                  <a:gamma/>
                  <a:shade val="45882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500" b="1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상임운영위원</a:t>
            </a:r>
            <a:r>
              <a:rPr lang="en-US" altLang="ko-KR" sz="1500" b="1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(6</a:t>
            </a:r>
            <a:r>
              <a:rPr lang="ko-KR" altLang="en-US" sz="1500" b="1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 단체</a:t>
            </a:r>
            <a:r>
              <a:rPr lang="en-US" altLang="ko-KR" sz="1500" b="1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endParaRPr lang="ko-KR" altLang="en-US" sz="1500" b="1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9" name="AutoShape 52"/>
          <p:cNvSpPr>
            <a:spLocks noChangeArrowheads="1"/>
          </p:cNvSpPr>
          <p:nvPr/>
        </p:nvSpPr>
        <p:spPr bwMode="auto">
          <a:xfrm>
            <a:off x="476672" y="2928646"/>
            <a:ext cx="2160240" cy="4826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33CCFF">
                  <a:gamma/>
                  <a:shade val="45882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500" b="1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운영위원</a:t>
            </a:r>
            <a:r>
              <a:rPr lang="en-US" altLang="ko-KR" sz="1500" b="1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(20</a:t>
            </a:r>
            <a:r>
              <a:rPr lang="ko-KR" altLang="en-US" sz="1500" b="1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 단체</a:t>
            </a:r>
            <a:r>
              <a:rPr lang="en-US" altLang="ko-KR" sz="1500" b="1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endParaRPr lang="ko-KR" altLang="en-US" sz="1500" b="1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1" name="AutoShape 52"/>
          <p:cNvSpPr>
            <a:spLocks noChangeArrowheads="1"/>
          </p:cNvSpPr>
          <p:nvPr/>
        </p:nvSpPr>
        <p:spPr bwMode="auto">
          <a:xfrm>
            <a:off x="548680" y="5169520"/>
            <a:ext cx="2160240" cy="4826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33CCFF">
                  <a:gamma/>
                  <a:shade val="45882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500" b="1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일반회원 </a:t>
            </a:r>
            <a:r>
              <a:rPr lang="en-US" altLang="ko-KR" sz="1500" b="1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(51</a:t>
            </a:r>
            <a:r>
              <a:rPr lang="ko-KR" altLang="en-US" sz="1500" b="1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 단체</a:t>
            </a:r>
            <a:r>
              <a:rPr lang="en-US" altLang="ko-KR" sz="1500" b="1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endParaRPr lang="ko-KR" altLang="en-US" sz="1500" b="1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F91565-2706-C434-F26D-6FD38B53CCCD}"/>
              </a:ext>
            </a:extLst>
          </p:cNvPr>
          <p:cNvSpPr txBox="1"/>
          <p:nvPr/>
        </p:nvSpPr>
        <p:spPr>
          <a:xfrm>
            <a:off x="6402714" y="-27886"/>
            <a:ext cx="3386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09 </a:t>
            </a:r>
            <a:endParaRPr lang="ko-KR" altLang="en-US" sz="900" b="1" dirty="0">
              <a:solidFill>
                <a:schemeClr val="bg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D9646-3820-C69E-6D6C-1B671C63D765}"/>
              </a:ext>
            </a:extLst>
          </p:cNvPr>
          <p:cNvSpPr txBox="1"/>
          <p:nvPr/>
        </p:nvSpPr>
        <p:spPr>
          <a:xfrm>
            <a:off x="2060848" y="5652120"/>
            <a:ext cx="216024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err="1"/>
              <a:t>전국버스운송사업조합연합회</a:t>
            </a:r>
            <a:endParaRPr lang="en-US" altLang="ko-KR" sz="1100" dirty="0"/>
          </a:p>
          <a:p>
            <a:r>
              <a:rPr lang="ko-KR" altLang="en-US" sz="1100" dirty="0" err="1"/>
              <a:t>전국택시운송사업조합연합회</a:t>
            </a:r>
            <a:endParaRPr lang="en-US" altLang="ko-KR" sz="1100" dirty="0"/>
          </a:p>
          <a:p>
            <a:r>
              <a:rPr lang="ko-KR" altLang="en-US" sz="1100" dirty="0" err="1"/>
              <a:t>전국화물자동차운송사업연합회</a:t>
            </a:r>
            <a:endParaRPr lang="en-US" altLang="ko-KR" sz="1100" dirty="0"/>
          </a:p>
          <a:p>
            <a:r>
              <a:rPr lang="ko-KR" altLang="en-US" sz="1100" dirty="0" err="1"/>
              <a:t>전남경영자총협회</a:t>
            </a:r>
            <a:endParaRPr lang="en-US" altLang="ko-KR" sz="1100" dirty="0"/>
          </a:p>
          <a:p>
            <a:r>
              <a:rPr lang="ko-KR" altLang="en-US" sz="1100" dirty="0" err="1"/>
              <a:t>전북경영자총협회</a:t>
            </a:r>
            <a:endParaRPr lang="en-US" altLang="ko-KR" sz="1100" dirty="0"/>
          </a:p>
          <a:p>
            <a:r>
              <a:rPr lang="ko-KR" altLang="en-US" sz="1100" dirty="0" err="1"/>
              <a:t>제주경영자총협회</a:t>
            </a:r>
            <a:endParaRPr lang="en-US" altLang="ko-KR" sz="1100" dirty="0"/>
          </a:p>
          <a:p>
            <a:r>
              <a:rPr lang="ko-KR" altLang="en-US" sz="1100" dirty="0" err="1"/>
              <a:t>충북경영자총협회</a:t>
            </a:r>
            <a:endParaRPr lang="en-US" altLang="ko-KR" sz="1100" dirty="0"/>
          </a:p>
          <a:p>
            <a:r>
              <a:rPr lang="ko-KR" altLang="en-US" sz="1100" dirty="0"/>
              <a:t>코스닥협회</a:t>
            </a:r>
            <a:endParaRPr lang="en-US" altLang="ko-KR" sz="1100" dirty="0"/>
          </a:p>
          <a:p>
            <a:r>
              <a:rPr lang="ko-KR" altLang="en-US" sz="1100" dirty="0"/>
              <a:t>한국건설경영협회</a:t>
            </a:r>
            <a:endParaRPr lang="en-US" altLang="ko-KR" sz="1100" dirty="0"/>
          </a:p>
          <a:p>
            <a:r>
              <a:rPr lang="ko-KR" altLang="en-US" sz="1100" dirty="0" err="1"/>
              <a:t>한국건설기계산업협회</a:t>
            </a:r>
            <a:endParaRPr lang="en-US" altLang="ko-KR" sz="1100" dirty="0"/>
          </a:p>
          <a:p>
            <a:r>
              <a:rPr lang="ko-KR" altLang="en-US" sz="1100" dirty="0" err="1"/>
              <a:t>한국냉동공조산업협회</a:t>
            </a:r>
            <a:endParaRPr lang="en-US" altLang="ko-KR" sz="1100" dirty="0"/>
          </a:p>
          <a:p>
            <a:r>
              <a:rPr lang="ko-KR" altLang="en-US" sz="1100" dirty="0"/>
              <a:t>한국도시가스협회</a:t>
            </a:r>
            <a:endParaRPr lang="en-US" altLang="ko-KR" sz="1100" dirty="0"/>
          </a:p>
          <a:p>
            <a:r>
              <a:rPr lang="ko-KR" altLang="en-US" sz="1100" dirty="0"/>
              <a:t>한국반도체산업협회</a:t>
            </a:r>
            <a:endParaRPr lang="en-US" altLang="ko-KR" sz="1100" dirty="0"/>
          </a:p>
          <a:p>
            <a:r>
              <a:rPr lang="ko-KR" altLang="en-US" sz="1100" dirty="0" err="1"/>
              <a:t>한국봉제기계공업협회</a:t>
            </a:r>
            <a:endParaRPr lang="en-US" altLang="ko-KR" sz="1100" dirty="0"/>
          </a:p>
          <a:p>
            <a:r>
              <a:rPr lang="ko-KR" altLang="en-US" sz="1100" dirty="0" err="1"/>
              <a:t>한국비철금속협회</a:t>
            </a:r>
            <a:endParaRPr lang="en-US" altLang="ko-KR" sz="1100" dirty="0"/>
          </a:p>
          <a:p>
            <a:r>
              <a:rPr lang="ko-KR" altLang="en-US" sz="1100" dirty="0"/>
              <a:t>한국사료협회</a:t>
            </a:r>
            <a:endParaRPr lang="en-US" altLang="ko-KR" sz="1100" dirty="0"/>
          </a:p>
          <a:p>
            <a:r>
              <a:rPr lang="ko-KR" altLang="en-US" sz="1100" dirty="0"/>
              <a:t>한국상장회사협의회</a:t>
            </a:r>
            <a:endParaRPr lang="en-US" altLang="ko-KR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1F75C3-08FF-871F-046D-6711F81773F9}"/>
              </a:ext>
            </a:extLst>
          </p:cNvPr>
          <p:cNvSpPr txBox="1"/>
          <p:nvPr/>
        </p:nvSpPr>
        <p:spPr>
          <a:xfrm>
            <a:off x="4116730" y="5652120"/>
            <a:ext cx="23463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/>
              <a:t>한국석재협회</a:t>
            </a:r>
            <a:endParaRPr lang="en-US" altLang="ko-KR" sz="1100" dirty="0"/>
          </a:p>
          <a:p>
            <a:r>
              <a:rPr lang="ko-KR" altLang="en-US" sz="1100" dirty="0" err="1"/>
              <a:t>한국소프트웨어산업협회</a:t>
            </a:r>
            <a:endParaRPr lang="en-US" altLang="ko-KR" sz="1100" dirty="0"/>
          </a:p>
          <a:p>
            <a:r>
              <a:rPr lang="ko-KR" altLang="en-US" sz="1100" dirty="0" err="1"/>
              <a:t>한국에너지기기산업진흥회</a:t>
            </a:r>
            <a:endParaRPr lang="en-US" altLang="ko-KR" sz="1100" dirty="0"/>
          </a:p>
          <a:p>
            <a:r>
              <a:rPr lang="ko-KR" altLang="en-US" sz="1100" dirty="0" err="1"/>
              <a:t>한국원양산업협회</a:t>
            </a:r>
            <a:endParaRPr lang="en-US" altLang="ko-KR" sz="1100" dirty="0"/>
          </a:p>
          <a:p>
            <a:r>
              <a:rPr lang="ko-KR" altLang="en-US" sz="1100" dirty="0" err="1"/>
              <a:t>한국배터리산업협회</a:t>
            </a:r>
            <a:endParaRPr lang="en-US" altLang="ko-KR" sz="1100" dirty="0"/>
          </a:p>
          <a:p>
            <a:r>
              <a:rPr lang="ko-KR" altLang="en-US" sz="1100" dirty="0"/>
              <a:t>한국제분협회</a:t>
            </a:r>
            <a:endParaRPr lang="en-US" altLang="ko-KR" sz="1100" dirty="0"/>
          </a:p>
          <a:p>
            <a:r>
              <a:rPr lang="ko-KR" altLang="en-US" sz="1100" dirty="0" err="1"/>
              <a:t>한국제약바이오협회</a:t>
            </a:r>
            <a:endParaRPr lang="en-US" altLang="ko-KR" sz="1100" dirty="0"/>
          </a:p>
          <a:p>
            <a:r>
              <a:rPr lang="ko-KR" altLang="en-US" sz="1100" dirty="0"/>
              <a:t>한국중소기업경영자협회</a:t>
            </a:r>
            <a:endParaRPr lang="en-US" altLang="ko-KR" sz="1100" dirty="0"/>
          </a:p>
          <a:p>
            <a:r>
              <a:rPr lang="ko-KR" altLang="en-US" sz="1100" dirty="0" err="1"/>
              <a:t>한국패션칼라산업협동조합연합회</a:t>
            </a:r>
            <a:endParaRPr lang="en-US" altLang="ko-KR" sz="1100" dirty="0"/>
          </a:p>
          <a:p>
            <a:r>
              <a:rPr lang="ko-KR" altLang="en-US" sz="1100" dirty="0" err="1"/>
              <a:t>한국체인스트어협회</a:t>
            </a:r>
            <a:endParaRPr lang="en-US" altLang="ko-KR" sz="1100" dirty="0"/>
          </a:p>
          <a:p>
            <a:r>
              <a:rPr lang="ko-KR" altLang="en-US" sz="1100" dirty="0"/>
              <a:t>한국표준협회</a:t>
            </a:r>
            <a:endParaRPr lang="en-US" altLang="ko-KR" sz="1100" dirty="0"/>
          </a:p>
          <a:p>
            <a:r>
              <a:rPr lang="ko-KR" altLang="en-US" sz="1100" dirty="0" err="1"/>
              <a:t>한국프랜차이즈산업협회</a:t>
            </a:r>
            <a:endParaRPr lang="en-US" altLang="ko-KR" sz="1100" dirty="0"/>
          </a:p>
          <a:p>
            <a:r>
              <a:rPr lang="ko-KR" altLang="en-US" sz="1100" dirty="0" err="1"/>
              <a:t>한국합판보드협회</a:t>
            </a:r>
            <a:endParaRPr lang="en-US" altLang="ko-KR" sz="1100" dirty="0"/>
          </a:p>
          <a:p>
            <a:r>
              <a:rPr lang="ko-KR" altLang="en-US" sz="1100" dirty="0"/>
              <a:t>한국항공협회</a:t>
            </a:r>
            <a:endParaRPr lang="en-US" altLang="ko-KR" sz="1100" dirty="0"/>
          </a:p>
          <a:p>
            <a:r>
              <a:rPr lang="ko-KR" altLang="en-US" sz="1100" dirty="0"/>
              <a:t>한국해운협회</a:t>
            </a:r>
            <a:endParaRPr lang="en-US" altLang="ko-KR" sz="1100" dirty="0"/>
          </a:p>
          <a:p>
            <a:r>
              <a:rPr lang="ko-KR" altLang="en-US" sz="1100" dirty="0"/>
              <a:t>한국</a:t>
            </a:r>
            <a:r>
              <a:rPr lang="en-US" altLang="ko-KR" sz="1100" dirty="0"/>
              <a:t>HR</a:t>
            </a:r>
            <a:r>
              <a:rPr lang="ko-KR" altLang="en-US" sz="1100" dirty="0"/>
              <a:t>서비스산업협회</a:t>
            </a:r>
            <a:endParaRPr lang="en-US" altLang="ko-KR" sz="1100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3ABAEEE2-0C3D-250B-F307-4BEAA2EE2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779" y="1657672"/>
            <a:ext cx="1814710" cy="44554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19FCA262-BE8D-C743-3FF4-D6D960B7AC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3123" y="1653450"/>
            <a:ext cx="1917098" cy="34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69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44672"/>
              </p:ext>
            </p:extLst>
          </p:nvPr>
        </p:nvGraphicFramePr>
        <p:xfrm>
          <a:off x="508884" y="6804248"/>
          <a:ext cx="5893830" cy="19227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45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8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365">
                <a:tc>
                  <a:txBody>
                    <a:bodyPr/>
                    <a:lstStyle/>
                    <a:p>
                      <a:pPr fontAlgn="base" latinLnBrk="1"/>
                      <a:endParaRPr lang="ko-KR" altLang="en-US" sz="1500" b="0" kern="1200" dirty="0">
                        <a:solidFill>
                          <a:schemeClr val="tx1"/>
                        </a:solidFill>
                        <a:effectLst/>
                        <a:latin typeface="KoPub돋움체 Light" pitchFamily="18" charset="-127"/>
                        <a:ea typeface="KoPub돋움체 Light" pitchFamily="18" charset="-127"/>
                        <a:cs typeface="+mn-cs"/>
                      </a:endParaRPr>
                    </a:p>
                  </a:txBody>
                  <a:tcPr marL="91436" marR="91436" marT="45733" marB="45733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>
                          <a:latin typeface="KoPub돋움체 Light" pitchFamily="18" charset="-127"/>
                          <a:ea typeface="KoPub돋움체 Light" pitchFamily="18" charset="-127"/>
                        </a:rPr>
                        <a:t>02-3270-7344</a:t>
                      </a:r>
                      <a:endParaRPr lang="ko-KR" altLang="en-US" sz="1400" b="1" dirty="0">
                        <a:latin typeface="KoPub돋움체 Light" pitchFamily="18" charset="-127"/>
                        <a:ea typeface="KoPub돋움체 Light" pitchFamily="18" charset="-127"/>
                      </a:endParaRPr>
                    </a:p>
                  </a:txBody>
                  <a:tcPr marL="91436" marR="91436" marT="45733" marB="4573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8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dirty="0"/>
                    </a:p>
                  </a:txBody>
                  <a:tcPr marL="91436" marR="91436" marT="45733" marB="4573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KoPub돋움체 Light" pitchFamily="18" charset="-127"/>
                          <a:ea typeface="KoPub돋움체 Light" pitchFamily="18" charset="-127"/>
                        </a:rPr>
                        <a:t>jsp@kef.or.kr</a:t>
                      </a:r>
                      <a:endParaRPr lang="ko-KR" altLang="en-US" sz="1400" b="1" dirty="0">
                        <a:latin typeface="KoPub돋움체 Light" pitchFamily="18" charset="-127"/>
                        <a:ea typeface="KoPub돋움체 Light" pitchFamily="18" charset="-127"/>
                      </a:endParaRPr>
                    </a:p>
                  </a:txBody>
                  <a:tcPr marL="91436" marR="91436" marT="45733" marB="4573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2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dirty="0"/>
                    </a:p>
                  </a:txBody>
                  <a:tcPr marL="91436" marR="91436" marT="45733" marB="4573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KoPub돋움체 Light" pitchFamily="18" charset="-127"/>
                          <a:ea typeface="KoPub돋움체 Light" pitchFamily="18" charset="-127"/>
                        </a:rPr>
                        <a:t>www.kiac.net</a:t>
                      </a:r>
                      <a:endParaRPr lang="ko-KR" altLang="en-US" sz="1400" b="1" dirty="0">
                        <a:latin typeface="KoPub돋움체 Light" pitchFamily="18" charset="-127"/>
                        <a:ea typeface="KoPub돋움체 Light" pitchFamily="18" charset="-127"/>
                      </a:endParaRPr>
                    </a:p>
                  </a:txBody>
                  <a:tcPr marL="91436" marR="91436" marT="45733" marB="457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2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dirty="0"/>
                    </a:p>
                  </a:txBody>
                  <a:tcPr marL="91436" marR="91436" marT="45733" marB="4573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KoPub돋움체 Light" pitchFamily="18" charset="-127"/>
                          <a:ea typeface="KoPub돋움체 Light" pitchFamily="18" charset="-127"/>
                        </a:rPr>
                        <a:t>(04110) </a:t>
                      </a:r>
                      <a:r>
                        <a:rPr lang="ko-KR" altLang="en-US" sz="1400" b="1" dirty="0">
                          <a:latin typeface="KoPub돋움체 Light" pitchFamily="18" charset="-127"/>
                          <a:ea typeface="KoPub돋움체 Light" pitchFamily="18" charset="-127"/>
                        </a:rPr>
                        <a:t>서울특별시 마포구 </a:t>
                      </a:r>
                      <a:r>
                        <a:rPr lang="ko-KR" altLang="en-US" sz="1400" b="1" dirty="0" err="1">
                          <a:latin typeface="KoPub돋움체 Light" pitchFamily="18" charset="-127"/>
                          <a:ea typeface="KoPub돋움체 Light" pitchFamily="18" charset="-127"/>
                        </a:rPr>
                        <a:t>백범로</a:t>
                      </a:r>
                      <a:r>
                        <a:rPr lang="ko-KR" altLang="en-US" sz="1400" b="1" dirty="0">
                          <a:latin typeface="KoPub돋움체 Light" pitchFamily="18" charset="-127"/>
                          <a:ea typeface="KoPub돋움체 Light" pitchFamily="18" charset="-127"/>
                        </a:rPr>
                        <a:t> </a:t>
                      </a:r>
                      <a:r>
                        <a:rPr lang="en-US" altLang="ko-KR" sz="1400" b="1" dirty="0">
                          <a:latin typeface="KoPub돋움체 Light" pitchFamily="18" charset="-127"/>
                          <a:ea typeface="KoPub돋움체 Light" pitchFamily="18" charset="-127"/>
                        </a:rPr>
                        <a:t>88 </a:t>
                      </a:r>
                      <a:r>
                        <a:rPr lang="ko-KR" altLang="en-US" sz="1400" b="1" dirty="0" err="1">
                          <a:latin typeface="KoPub돋움체 Light" pitchFamily="18" charset="-127"/>
                          <a:ea typeface="KoPub돋움체 Light" pitchFamily="18" charset="-127"/>
                        </a:rPr>
                        <a:t>경총회관</a:t>
                      </a:r>
                      <a:r>
                        <a:rPr lang="ko-KR" altLang="en-US" sz="1400" b="1" dirty="0">
                          <a:latin typeface="KoPub돋움체 Light" pitchFamily="18" charset="-127"/>
                          <a:ea typeface="KoPub돋움체 Light" pitchFamily="18" charset="-127"/>
                        </a:rPr>
                        <a:t> </a:t>
                      </a:r>
                      <a:r>
                        <a:rPr lang="en-US" altLang="ko-KR" sz="1400" b="1" dirty="0">
                          <a:latin typeface="KoPub돋움체 Light" pitchFamily="18" charset="-127"/>
                          <a:ea typeface="KoPub돋움체 Light" pitchFamily="18" charset="-127"/>
                        </a:rPr>
                        <a:t>6</a:t>
                      </a:r>
                      <a:r>
                        <a:rPr lang="ko-KR" altLang="en-US" sz="1400" b="1" dirty="0">
                          <a:latin typeface="KoPub돋움체 Light" pitchFamily="18" charset="-127"/>
                          <a:ea typeface="KoPub돋움체 Light" pitchFamily="18" charset="-127"/>
                        </a:rPr>
                        <a:t>층</a:t>
                      </a:r>
                    </a:p>
                  </a:txBody>
                  <a:tcPr marL="91436" marR="91436" marT="45733" marB="457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Picture 2" descr="C:\Users\kef-giekdf\Desktop\캡쳐\ScreenHunter_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71" y="-3313224"/>
            <a:ext cx="145237" cy="679647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2276872" y="323528"/>
            <a:ext cx="201622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88641" y="361499"/>
            <a:ext cx="2592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가입안내</a:t>
            </a:r>
          </a:p>
        </p:txBody>
      </p:sp>
      <p:cxnSp>
        <p:nvCxnSpPr>
          <p:cNvPr id="20" name="직선 연결선 19"/>
          <p:cNvCxnSpPr>
            <a:cxnSpLocks/>
          </p:cNvCxnSpPr>
          <p:nvPr/>
        </p:nvCxnSpPr>
        <p:spPr>
          <a:xfrm flipV="1">
            <a:off x="2065328" y="638499"/>
            <a:ext cx="4388008" cy="135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그룹 8"/>
          <p:cNvGrpSpPr>
            <a:grpSpLocks/>
          </p:cNvGrpSpPr>
          <p:nvPr/>
        </p:nvGrpSpPr>
        <p:grpSpPr bwMode="auto">
          <a:xfrm>
            <a:off x="333821" y="4165460"/>
            <a:ext cx="6335539" cy="1679350"/>
            <a:chOff x="613281" y="1870619"/>
            <a:chExt cx="7174944" cy="1839897"/>
          </a:xfrm>
        </p:grpSpPr>
        <p:sp>
          <p:nvSpPr>
            <p:cNvPr id="31" name="막힌 원호 30"/>
            <p:cNvSpPr/>
            <p:nvPr/>
          </p:nvSpPr>
          <p:spPr bwMode="auto">
            <a:xfrm flipV="1">
              <a:off x="5895800" y="1870619"/>
              <a:ext cx="1836678" cy="1839897"/>
            </a:xfrm>
            <a:prstGeom prst="blockArc">
              <a:avLst>
                <a:gd name="adj1" fmla="val 10836235"/>
                <a:gd name="adj2" fmla="val 21562877"/>
                <a:gd name="adj3" fmla="val 4117"/>
              </a:avLst>
            </a:prstGeom>
            <a:solidFill>
              <a:srgbClr val="505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latinLnBrk="1" hangingPunct="1">
                <a:defRPr/>
              </a:pPr>
              <a:endParaRPr lang="ko-KR" altLang="en-US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32" name="타원 22"/>
            <p:cNvSpPr>
              <a:spLocks noChangeArrowheads="1"/>
            </p:cNvSpPr>
            <p:nvPr/>
          </p:nvSpPr>
          <p:spPr bwMode="auto">
            <a:xfrm>
              <a:off x="6098448" y="2078356"/>
              <a:ext cx="1430674" cy="1431290"/>
            </a:xfrm>
            <a:prstGeom prst="ellipse">
              <a:avLst/>
            </a:prstGeom>
            <a:solidFill>
              <a:srgbClr val="505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33" name="타원 107"/>
            <p:cNvSpPr>
              <a:spLocks noChangeArrowheads="1"/>
            </p:cNvSpPr>
            <p:nvPr/>
          </p:nvSpPr>
          <p:spPr bwMode="auto">
            <a:xfrm>
              <a:off x="6395443" y="2375477"/>
              <a:ext cx="836683" cy="8370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34" name="Rectangle 304"/>
            <p:cNvSpPr>
              <a:spLocks noChangeArrowheads="1"/>
            </p:cNvSpPr>
            <p:nvPr/>
          </p:nvSpPr>
          <p:spPr bwMode="auto">
            <a:xfrm>
              <a:off x="6245266" y="2618116"/>
              <a:ext cx="1108472" cy="303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latinLnBrk="1" hangingPunct="1"/>
              <a:r>
                <a:rPr kumimoji="0" lang="ko-KR" altLang="en-US" sz="1200" b="1" dirty="0"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가입완료</a:t>
              </a:r>
              <a:endParaRPr kumimoji="0" lang="en-US" altLang="ko-KR" sz="1200" b="1" dirty="0"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5" name="Rectangle 304"/>
            <p:cNvSpPr>
              <a:spLocks noChangeArrowheads="1"/>
            </p:cNvSpPr>
            <p:nvPr/>
          </p:nvSpPr>
          <p:spPr bwMode="auto">
            <a:xfrm>
              <a:off x="6245266" y="2084500"/>
              <a:ext cx="1108472" cy="255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latinLnBrk="1" hangingPunct="1"/>
              <a:r>
                <a:rPr kumimoji="0" lang="en-US" altLang="ko-KR" sz="1200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04</a:t>
              </a:r>
            </a:p>
          </p:txBody>
        </p:sp>
        <p:sp>
          <p:nvSpPr>
            <p:cNvPr id="36" name="이등변 삼각형 24"/>
            <p:cNvSpPr>
              <a:spLocks noChangeArrowheads="1"/>
            </p:cNvSpPr>
            <p:nvPr/>
          </p:nvSpPr>
          <p:spPr bwMode="auto">
            <a:xfrm>
              <a:off x="7603315" y="2675731"/>
              <a:ext cx="184910" cy="203842"/>
            </a:xfrm>
            <a:prstGeom prst="triangle">
              <a:avLst>
                <a:gd name="adj" fmla="val 50000"/>
              </a:avLst>
            </a:prstGeom>
            <a:solidFill>
              <a:srgbClr val="505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grpSp>
          <p:nvGrpSpPr>
            <p:cNvPr id="37" name="그룹 137"/>
            <p:cNvGrpSpPr>
              <a:grpSpLocks/>
            </p:cNvGrpSpPr>
            <p:nvPr/>
          </p:nvGrpSpPr>
          <p:grpSpPr bwMode="auto">
            <a:xfrm>
              <a:off x="4137472" y="1870619"/>
              <a:ext cx="1886088" cy="1839897"/>
              <a:chOff x="613222" y="1870619"/>
              <a:chExt cx="1886088" cy="1839897"/>
            </a:xfrm>
          </p:grpSpPr>
          <p:sp>
            <p:nvSpPr>
              <p:cNvPr id="51" name="막힌 원호 50"/>
              <p:cNvSpPr/>
              <p:nvPr/>
            </p:nvSpPr>
            <p:spPr bwMode="auto">
              <a:xfrm>
                <a:off x="613222" y="1870619"/>
                <a:ext cx="1836676" cy="1839897"/>
              </a:xfrm>
              <a:prstGeom prst="blockArc">
                <a:avLst>
                  <a:gd name="adj1" fmla="val 10836235"/>
                  <a:gd name="adj2" fmla="val 21562877"/>
                  <a:gd name="adj3" fmla="val 4117"/>
                </a:avLst>
              </a:prstGeom>
              <a:solidFill>
                <a:srgbClr val="6F8B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latinLnBrk="1" hangingPunct="1">
                  <a:defRPr/>
                </a:pPr>
                <a:endParaRPr lang="ko-KR" altLang="en-US"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sp>
            <p:nvSpPr>
              <p:cNvPr id="52" name="타원 22"/>
              <p:cNvSpPr>
                <a:spLocks noChangeArrowheads="1"/>
              </p:cNvSpPr>
              <p:nvPr/>
            </p:nvSpPr>
            <p:spPr bwMode="auto">
              <a:xfrm>
                <a:off x="815883" y="2078356"/>
                <a:ext cx="1430674" cy="1431290"/>
              </a:xfrm>
              <a:prstGeom prst="ellipse">
                <a:avLst/>
              </a:prstGeom>
              <a:solidFill>
                <a:srgbClr val="6F8B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latinLnBrk="1" hangingPunct="1"/>
                <a:endParaRPr lang="ko-KR" altLang="en-US"/>
              </a:p>
            </p:txBody>
          </p:sp>
          <p:sp>
            <p:nvSpPr>
              <p:cNvPr id="53" name="타원 107"/>
              <p:cNvSpPr>
                <a:spLocks noChangeArrowheads="1"/>
              </p:cNvSpPr>
              <p:nvPr/>
            </p:nvSpPr>
            <p:spPr bwMode="auto">
              <a:xfrm>
                <a:off x="1112878" y="2400118"/>
                <a:ext cx="836683" cy="83704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latinLnBrk="1" hangingPunct="1"/>
                <a:endParaRPr lang="ko-KR" altLang="en-US"/>
              </a:p>
            </p:txBody>
          </p:sp>
          <p:sp>
            <p:nvSpPr>
              <p:cNvPr id="54" name="Rectangle 304"/>
              <p:cNvSpPr>
                <a:spLocks noChangeArrowheads="1"/>
              </p:cNvSpPr>
              <p:nvPr/>
            </p:nvSpPr>
            <p:spPr bwMode="auto">
              <a:xfrm>
                <a:off x="982239" y="2504539"/>
                <a:ext cx="1108472" cy="657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latinLnBrk="1" hangingPunct="1"/>
                <a:r>
                  <a:rPr kumimoji="0" lang="ko-KR" altLang="en-US" sz="1200" b="1" dirty="0"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총회</a:t>
                </a:r>
                <a:endParaRPr kumimoji="0" lang="en-US" altLang="ko-KR" sz="1200" b="1" dirty="0"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  <a:p>
                <a:pPr algn="ctr" eaLnBrk="1" latinLnBrk="1" hangingPunct="1"/>
                <a:r>
                  <a:rPr kumimoji="0" lang="en-US" altLang="ko-KR" sz="900" b="1" dirty="0"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(</a:t>
                </a:r>
                <a:r>
                  <a:rPr kumimoji="0" lang="ko-KR" altLang="en-US" sz="900" b="1" dirty="0"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운영위원회</a:t>
                </a:r>
                <a:r>
                  <a:rPr kumimoji="0" lang="en-US" altLang="ko-KR" sz="900" b="1" dirty="0"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)</a:t>
                </a:r>
              </a:p>
              <a:p>
                <a:pPr algn="ctr" eaLnBrk="1" latinLnBrk="1" hangingPunct="1"/>
                <a:r>
                  <a:rPr kumimoji="0" lang="ko-KR" altLang="en-US" sz="1200" b="1" dirty="0"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 승인</a:t>
                </a:r>
                <a:endParaRPr kumimoji="0" lang="en-US" altLang="ko-KR" sz="1200" b="1" dirty="0"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55" name="Rectangle 304"/>
              <p:cNvSpPr>
                <a:spLocks noChangeArrowheads="1"/>
              </p:cNvSpPr>
              <p:nvPr/>
            </p:nvSpPr>
            <p:spPr bwMode="auto">
              <a:xfrm>
                <a:off x="962701" y="2084500"/>
                <a:ext cx="1108472" cy="255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latinLnBrk="1" hangingPunct="1"/>
                <a:r>
                  <a:rPr kumimoji="0" lang="en-US" altLang="ko-KR" sz="1200">
                    <a:solidFill>
                      <a:schemeClr val="bg1"/>
                    </a:solidFill>
                    <a:latin typeface="나눔고딕" pitchFamily="50" charset="-127"/>
                    <a:ea typeface="나눔고딕" pitchFamily="50" charset="-127"/>
                  </a:rPr>
                  <a:t>03</a:t>
                </a:r>
              </a:p>
            </p:txBody>
          </p:sp>
          <p:sp>
            <p:nvSpPr>
              <p:cNvPr id="56" name="이등변 삼각형 24"/>
              <p:cNvSpPr>
                <a:spLocks noChangeArrowheads="1"/>
              </p:cNvSpPr>
              <p:nvPr/>
            </p:nvSpPr>
            <p:spPr bwMode="auto">
              <a:xfrm rot="10800000">
                <a:off x="2314400" y="2688431"/>
                <a:ext cx="184910" cy="203842"/>
              </a:xfrm>
              <a:prstGeom prst="triangle">
                <a:avLst>
                  <a:gd name="adj" fmla="val 50000"/>
                </a:avLst>
              </a:prstGeom>
              <a:solidFill>
                <a:srgbClr val="6F8B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latinLnBrk="1" hangingPunct="1"/>
                <a:endParaRPr lang="ko-KR" altLang="en-US"/>
              </a:p>
            </p:txBody>
          </p:sp>
        </p:grpSp>
        <p:sp>
          <p:nvSpPr>
            <p:cNvPr id="38" name="막힌 원호 37"/>
            <p:cNvSpPr/>
            <p:nvPr/>
          </p:nvSpPr>
          <p:spPr bwMode="auto">
            <a:xfrm flipV="1">
              <a:off x="2371610" y="1870619"/>
              <a:ext cx="1836677" cy="1839897"/>
            </a:xfrm>
            <a:prstGeom prst="blockArc">
              <a:avLst>
                <a:gd name="adj1" fmla="val 10836235"/>
                <a:gd name="adj2" fmla="val 21562877"/>
                <a:gd name="adj3" fmla="val 4117"/>
              </a:avLst>
            </a:prstGeom>
            <a:solidFill>
              <a:srgbClr val="AFD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latinLnBrk="1" hangingPunct="1">
                <a:defRPr/>
              </a:pPr>
              <a:endParaRPr lang="ko-KR" altLang="en-US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39" name="타원 22"/>
            <p:cNvSpPr>
              <a:spLocks noChangeArrowheads="1"/>
            </p:cNvSpPr>
            <p:nvPr/>
          </p:nvSpPr>
          <p:spPr bwMode="auto">
            <a:xfrm>
              <a:off x="2574198" y="2078356"/>
              <a:ext cx="1430674" cy="1431290"/>
            </a:xfrm>
            <a:prstGeom prst="ellipse">
              <a:avLst/>
            </a:prstGeom>
            <a:solidFill>
              <a:srgbClr val="AFD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40" name="타원 107"/>
            <p:cNvSpPr>
              <a:spLocks noChangeArrowheads="1"/>
            </p:cNvSpPr>
            <p:nvPr/>
          </p:nvSpPr>
          <p:spPr bwMode="auto">
            <a:xfrm>
              <a:off x="2871193" y="2375477"/>
              <a:ext cx="836683" cy="8370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41" name="Rectangle 304"/>
            <p:cNvSpPr>
              <a:spLocks noChangeArrowheads="1"/>
            </p:cNvSpPr>
            <p:nvPr/>
          </p:nvSpPr>
          <p:spPr bwMode="auto">
            <a:xfrm>
              <a:off x="2721016" y="2579590"/>
              <a:ext cx="1108472" cy="50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latinLnBrk="1" hangingPunct="1"/>
              <a:r>
                <a:rPr kumimoji="0" lang="ko-KR" altLang="en-US" sz="1200" b="1" dirty="0"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가입신청서</a:t>
              </a:r>
              <a:endParaRPr kumimoji="0" lang="en-US" altLang="ko-KR" sz="1200" b="1" dirty="0"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 eaLnBrk="1" latinLnBrk="1" hangingPunct="1"/>
              <a:r>
                <a:rPr kumimoji="0" lang="ko-KR" altLang="en-US" sz="1200" b="1" dirty="0"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제출</a:t>
              </a:r>
              <a:endParaRPr kumimoji="0" lang="en-US" altLang="ko-KR" sz="1200" b="1" dirty="0"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42" name="Rectangle 304"/>
            <p:cNvSpPr>
              <a:spLocks noChangeArrowheads="1"/>
            </p:cNvSpPr>
            <p:nvPr/>
          </p:nvSpPr>
          <p:spPr bwMode="auto">
            <a:xfrm>
              <a:off x="2721016" y="2084500"/>
              <a:ext cx="1108472" cy="255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latinLnBrk="1" hangingPunct="1"/>
              <a:r>
                <a:rPr kumimoji="0" lang="en-US" altLang="ko-KR" sz="1200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02</a:t>
              </a:r>
            </a:p>
          </p:txBody>
        </p:sp>
        <p:sp>
          <p:nvSpPr>
            <p:cNvPr id="43" name="이등변 삼각형 24"/>
            <p:cNvSpPr>
              <a:spLocks noChangeArrowheads="1"/>
            </p:cNvSpPr>
            <p:nvPr/>
          </p:nvSpPr>
          <p:spPr bwMode="auto">
            <a:xfrm>
              <a:off x="4079065" y="2675731"/>
              <a:ext cx="184910" cy="203842"/>
            </a:xfrm>
            <a:prstGeom prst="triangle">
              <a:avLst>
                <a:gd name="adj" fmla="val 50000"/>
              </a:avLst>
            </a:prstGeom>
            <a:solidFill>
              <a:srgbClr val="AFD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grpSp>
          <p:nvGrpSpPr>
            <p:cNvPr id="44" name="그룹 7"/>
            <p:cNvGrpSpPr>
              <a:grpSpLocks/>
            </p:cNvGrpSpPr>
            <p:nvPr/>
          </p:nvGrpSpPr>
          <p:grpSpPr bwMode="auto">
            <a:xfrm>
              <a:off x="613281" y="1870619"/>
              <a:ext cx="1886029" cy="1839897"/>
              <a:chOff x="613281" y="1870619"/>
              <a:chExt cx="1886029" cy="1839897"/>
            </a:xfrm>
          </p:grpSpPr>
          <p:sp>
            <p:nvSpPr>
              <p:cNvPr id="45" name="막힌 원호 44"/>
              <p:cNvSpPr/>
              <p:nvPr/>
            </p:nvSpPr>
            <p:spPr bwMode="auto">
              <a:xfrm>
                <a:off x="613281" y="1870619"/>
                <a:ext cx="1836677" cy="1839897"/>
              </a:xfrm>
              <a:prstGeom prst="blockArc">
                <a:avLst>
                  <a:gd name="adj1" fmla="val 10836235"/>
                  <a:gd name="adj2" fmla="val 21562877"/>
                  <a:gd name="adj3" fmla="val 4117"/>
                </a:avLst>
              </a:prstGeom>
              <a:solidFill>
                <a:srgbClr val="BEC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latinLnBrk="1" hangingPunct="1">
                  <a:defRPr/>
                </a:pPr>
                <a:endParaRPr lang="ko-KR" altLang="en-US"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sp>
            <p:nvSpPr>
              <p:cNvPr id="46" name="타원 22"/>
              <p:cNvSpPr>
                <a:spLocks noChangeArrowheads="1"/>
              </p:cNvSpPr>
              <p:nvPr/>
            </p:nvSpPr>
            <p:spPr bwMode="auto">
              <a:xfrm>
                <a:off x="815883" y="2078356"/>
                <a:ext cx="1430674" cy="1431290"/>
              </a:xfrm>
              <a:prstGeom prst="ellipse">
                <a:avLst/>
              </a:prstGeom>
              <a:solidFill>
                <a:srgbClr val="BEC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latinLnBrk="1" hangingPunct="1"/>
                <a:endParaRPr lang="ko-KR" altLang="en-US"/>
              </a:p>
            </p:txBody>
          </p:sp>
          <p:sp>
            <p:nvSpPr>
              <p:cNvPr id="47" name="타원 107"/>
              <p:cNvSpPr>
                <a:spLocks noChangeArrowheads="1"/>
              </p:cNvSpPr>
              <p:nvPr/>
            </p:nvSpPr>
            <p:spPr bwMode="auto">
              <a:xfrm>
                <a:off x="1112878" y="2375477"/>
                <a:ext cx="836683" cy="83704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latinLnBrk="1" hangingPunct="1"/>
                <a:endParaRPr lang="ko-KR" altLang="en-US"/>
              </a:p>
            </p:txBody>
          </p:sp>
          <p:sp>
            <p:nvSpPr>
              <p:cNvPr id="48" name="Rectangle 304"/>
              <p:cNvSpPr>
                <a:spLocks noChangeArrowheads="1"/>
              </p:cNvSpPr>
              <p:nvPr/>
            </p:nvSpPr>
            <p:spPr bwMode="auto">
              <a:xfrm>
                <a:off x="962701" y="2636281"/>
                <a:ext cx="1108472" cy="303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latinLnBrk="1" hangingPunct="1"/>
                <a:r>
                  <a:rPr kumimoji="0" lang="ko-KR" altLang="en-US" sz="1200" b="1" dirty="0"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가입문의</a:t>
                </a:r>
                <a:endParaRPr kumimoji="0" lang="en-US" altLang="ko-KR" sz="1200" b="1" dirty="0"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49" name="Rectangle 304"/>
              <p:cNvSpPr>
                <a:spLocks noChangeArrowheads="1"/>
              </p:cNvSpPr>
              <p:nvPr/>
            </p:nvSpPr>
            <p:spPr bwMode="auto">
              <a:xfrm>
                <a:off x="962701" y="2084500"/>
                <a:ext cx="1108472" cy="276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latinLnBrk="1" hangingPunct="1"/>
                <a:r>
                  <a:rPr kumimoji="0" lang="en-US" altLang="ko-KR" sz="1200">
                    <a:solidFill>
                      <a:schemeClr val="bg1"/>
                    </a:solidFill>
                    <a:latin typeface="나눔고딕" pitchFamily="50" charset="-127"/>
                    <a:ea typeface="나눔고딕" pitchFamily="50" charset="-127"/>
                  </a:rPr>
                  <a:t>01</a:t>
                </a:r>
              </a:p>
            </p:txBody>
          </p:sp>
          <p:sp>
            <p:nvSpPr>
              <p:cNvPr id="50" name="이등변 삼각형 24"/>
              <p:cNvSpPr>
                <a:spLocks noChangeArrowheads="1"/>
              </p:cNvSpPr>
              <p:nvPr/>
            </p:nvSpPr>
            <p:spPr bwMode="auto">
              <a:xfrm rot="10800000">
                <a:off x="2314400" y="2688431"/>
                <a:ext cx="184910" cy="203842"/>
              </a:xfrm>
              <a:prstGeom prst="triangle">
                <a:avLst>
                  <a:gd name="adj" fmla="val 50000"/>
                </a:avLst>
              </a:prstGeom>
              <a:solidFill>
                <a:srgbClr val="BEC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latinLnBrk="1" hangingPunct="1"/>
                <a:endParaRPr lang="ko-KR" altLang="en-US"/>
              </a:p>
            </p:txBody>
          </p:sp>
        </p:grpSp>
      </p:grp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460945" y="1268958"/>
            <a:ext cx="5992391" cy="566738"/>
          </a:xfrm>
          <a:prstGeom prst="rect">
            <a:avLst/>
          </a:prstGeom>
          <a:gradFill rotWithShape="0">
            <a:gsLst>
              <a:gs pos="0">
                <a:srgbClr val="FFFFFF">
                  <a:alpha val="89999"/>
                </a:srgbClr>
              </a:gs>
              <a:gs pos="100000">
                <a:srgbClr val="33CCFF">
                  <a:alpha val="60001"/>
                </a:srgbClr>
              </a:gs>
            </a:gsLst>
            <a:lin ang="2700000" scaled="1"/>
          </a:gradFill>
          <a:ln>
            <a:noFill/>
          </a:ln>
          <a:effectLst/>
          <a:scene3d>
            <a:camera prst="legacyObliqueTopRight"/>
            <a:lightRig rig="legacyFlat4" dir="b"/>
          </a:scene3d>
          <a:sp3d extrusionH="100000" prstMaterial="legacyMatte">
            <a:bevelT w="13500" h="13500" prst="angle"/>
            <a:bevelB w="13500" h="13500" prst="angle"/>
            <a:extrusionClr>
              <a:srgbClr val="66CCFF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sp>
        <p:nvSpPr>
          <p:cNvPr id="58" name="AutoShape 52"/>
          <p:cNvSpPr>
            <a:spLocks noChangeArrowheads="1"/>
          </p:cNvSpPr>
          <p:nvPr/>
        </p:nvSpPr>
        <p:spPr bwMode="auto">
          <a:xfrm>
            <a:off x="526911" y="1299902"/>
            <a:ext cx="1177099" cy="4826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33CCFF">
                  <a:gamma/>
                  <a:shade val="45882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7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가입대상</a:t>
            </a:r>
          </a:p>
        </p:txBody>
      </p:sp>
      <p:sp>
        <p:nvSpPr>
          <p:cNvPr id="59" name="Rectangle 53"/>
          <p:cNvSpPr>
            <a:spLocks noChangeArrowheads="1"/>
          </p:cNvSpPr>
          <p:nvPr/>
        </p:nvSpPr>
        <p:spPr bwMode="auto">
          <a:xfrm>
            <a:off x="1792077" y="1325780"/>
            <a:ext cx="4301219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ko-KR" altLang="en-US" sz="1600" dirty="0">
                <a:solidFill>
                  <a:srgbClr val="00336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400" dirty="0">
                <a:solidFill>
                  <a:srgbClr val="00336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종합 및 업종별 경제단체 등</a:t>
            </a:r>
          </a:p>
        </p:txBody>
      </p:sp>
      <p:sp>
        <p:nvSpPr>
          <p:cNvPr id="60" name="Rectangle 35"/>
          <p:cNvSpPr>
            <a:spLocks noChangeArrowheads="1"/>
          </p:cNvSpPr>
          <p:nvPr/>
        </p:nvSpPr>
        <p:spPr bwMode="auto">
          <a:xfrm>
            <a:off x="460945" y="2277070"/>
            <a:ext cx="5992391" cy="926778"/>
          </a:xfrm>
          <a:prstGeom prst="rect">
            <a:avLst/>
          </a:prstGeom>
          <a:gradFill rotWithShape="0">
            <a:gsLst>
              <a:gs pos="0">
                <a:srgbClr val="FFFFFF">
                  <a:alpha val="89999"/>
                </a:srgbClr>
              </a:gs>
              <a:gs pos="100000">
                <a:srgbClr val="33CCFF">
                  <a:alpha val="60001"/>
                </a:srgbClr>
              </a:gs>
            </a:gsLst>
            <a:lin ang="2700000" scaled="1"/>
          </a:gradFill>
          <a:ln>
            <a:noFill/>
          </a:ln>
          <a:effectLst/>
          <a:scene3d>
            <a:camera prst="legacyObliqueTopRight"/>
            <a:lightRig rig="legacyFlat4" dir="b"/>
          </a:scene3d>
          <a:sp3d extrusionH="100000" prstMaterial="legacyMatte">
            <a:bevelT w="13500" h="13500" prst="angle"/>
            <a:bevelB w="13500" h="13500" prst="angle"/>
            <a:extrusionClr>
              <a:srgbClr val="66CCFF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sp>
        <p:nvSpPr>
          <p:cNvPr id="61" name="AutoShape 52"/>
          <p:cNvSpPr>
            <a:spLocks noChangeArrowheads="1"/>
          </p:cNvSpPr>
          <p:nvPr/>
        </p:nvSpPr>
        <p:spPr bwMode="auto">
          <a:xfrm>
            <a:off x="548680" y="2357004"/>
            <a:ext cx="1177099" cy="72008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33CCFF">
                  <a:gamma/>
                  <a:shade val="45882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 비</a:t>
            </a:r>
            <a:endParaRPr lang="en-US" altLang="ko-KR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en-US" altLang="ko-KR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 간</a:t>
            </a:r>
            <a:r>
              <a:rPr lang="en-US" altLang="ko-KR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endParaRPr lang="ko-KR" alt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62" name="Rectangle 53"/>
          <p:cNvSpPr>
            <a:spLocks noChangeArrowheads="1"/>
          </p:cNvSpPr>
          <p:nvPr/>
        </p:nvSpPr>
        <p:spPr bwMode="auto">
          <a:xfrm>
            <a:off x="1781442" y="2284996"/>
            <a:ext cx="4301219" cy="85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1400" dirty="0">
                <a:solidFill>
                  <a:srgbClr val="00336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상임운영위원 단체 </a:t>
            </a:r>
            <a:r>
              <a:rPr lang="en-US" altLang="ko-KR" sz="1400" dirty="0">
                <a:solidFill>
                  <a:srgbClr val="00336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</a:t>
            </a:r>
            <a:r>
              <a:rPr lang="ko-KR" altLang="en-US" sz="1400" dirty="0">
                <a:solidFill>
                  <a:srgbClr val="00336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en-US" altLang="ko-KR" sz="1400" dirty="0">
                <a:solidFill>
                  <a:srgbClr val="00336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1,000</a:t>
            </a:r>
            <a:r>
              <a:rPr lang="ko-KR" altLang="en-US" sz="1400" dirty="0">
                <a:solidFill>
                  <a:srgbClr val="00336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만원 이상</a:t>
            </a:r>
            <a:endParaRPr lang="en-US" altLang="ko-KR" sz="1400" dirty="0">
              <a:solidFill>
                <a:srgbClr val="003366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1400" dirty="0">
                <a:solidFill>
                  <a:srgbClr val="00336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운영위원 단체 </a:t>
            </a:r>
            <a:r>
              <a:rPr lang="en-US" altLang="ko-KR" sz="1400" dirty="0">
                <a:solidFill>
                  <a:srgbClr val="00336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</a:t>
            </a:r>
            <a:r>
              <a:rPr lang="ko-KR" altLang="en-US" sz="1400" dirty="0">
                <a:solidFill>
                  <a:srgbClr val="00336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en-US" altLang="ko-KR" sz="1400" dirty="0">
                <a:solidFill>
                  <a:srgbClr val="00336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200</a:t>
            </a:r>
            <a:r>
              <a:rPr lang="ko-KR" altLang="en-US" sz="1400" dirty="0">
                <a:solidFill>
                  <a:srgbClr val="00336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만원 이상</a:t>
            </a:r>
            <a:endParaRPr lang="en-US" altLang="ko-KR" sz="1400" dirty="0">
              <a:solidFill>
                <a:srgbClr val="003366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1400" dirty="0">
                <a:solidFill>
                  <a:srgbClr val="00336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일반회원 단체 </a:t>
            </a:r>
            <a:r>
              <a:rPr lang="en-US" altLang="ko-KR" sz="1400" dirty="0">
                <a:solidFill>
                  <a:srgbClr val="00336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 120</a:t>
            </a:r>
            <a:r>
              <a:rPr lang="ko-KR" altLang="en-US" sz="1400" dirty="0">
                <a:solidFill>
                  <a:srgbClr val="00336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만원 이상</a:t>
            </a:r>
            <a:endParaRPr lang="en-US" altLang="ko-KR" sz="1400" dirty="0">
              <a:solidFill>
                <a:srgbClr val="003366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63" name="AutoShape 52"/>
          <p:cNvSpPr>
            <a:spLocks noChangeArrowheads="1"/>
          </p:cNvSpPr>
          <p:nvPr/>
        </p:nvSpPr>
        <p:spPr bwMode="auto">
          <a:xfrm>
            <a:off x="500483" y="3563888"/>
            <a:ext cx="1177099" cy="4826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33CCFF">
                  <a:gamma/>
                  <a:shade val="45882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7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가입절차</a:t>
            </a:r>
          </a:p>
        </p:txBody>
      </p:sp>
      <p:sp>
        <p:nvSpPr>
          <p:cNvPr id="65" name="AutoShape 52"/>
          <p:cNvSpPr>
            <a:spLocks noChangeArrowheads="1"/>
          </p:cNvSpPr>
          <p:nvPr/>
        </p:nvSpPr>
        <p:spPr bwMode="auto">
          <a:xfrm>
            <a:off x="515083" y="6249640"/>
            <a:ext cx="1177099" cy="4826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33CCFF">
                  <a:gamma/>
                  <a:shade val="45882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문의처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F85CE1-7653-3F17-4B1D-55F95DF1834D}"/>
              </a:ext>
            </a:extLst>
          </p:cNvPr>
          <p:cNvSpPr txBox="1"/>
          <p:nvPr/>
        </p:nvSpPr>
        <p:spPr>
          <a:xfrm>
            <a:off x="6402714" y="-27886"/>
            <a:ext cx="3386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10 </a:t>
            </a:r>
            <a:endParaRPr lang="ko-KR" altLang="en-US" sz="900" b="1" dirty="0">
              <a:solidFill>
                <a:schemeClr val="bg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1EB79EE-F3FD-3BD8-8818-F1DF949C4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1" y="6922015"/>
            <a:ext cx="244731" cy="24473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4AFA525-5BF2-4367-3A5D-E2E24256F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24" y="7417934"/>
            <a:ext cx="273744" cy="27374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98B9110-E761-E569-0BCD-0E54A6FFC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67" y="7911984"/>
            <a:ext cx="309716" cy="30971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7CB9134-ED20-EA37-AC99-8C370F6A5F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66194" y="8338242"/>
            <a:ext cx="303786" cy="3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22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92696" y="1115616"/>
            <a:ext cx="576064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2276872" y="5394865"/>
            <a:ext cx="201622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499983"/>
              </p:ext>
            </p:extLst>
          </p:nvPr>
        </p:nvGraphicFramePr>
        <p:xfrm>
          <a:off x="430708" y="1187624"/>
          <a:ext cx="6121976" cy="22250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558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5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50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단체명</a:t>
                      </a:r>
                    </a:p>
                  </a:txBody>
                  <a:tcPr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대표자명</a:t>
                      </a: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직위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우편주소</a:t>
                      </a:r>
                    </a:p>
                  </a:txBody>
                  <a:tcPr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(</a:t>
                      </a:r>
                      <a:r>
                        <a:rPr lang="ko-KR" altLang="en-US" sz="1200" dirty="0"/>
                        <a:t>우</a:t>
                      </a:r>
                      <a:r>
                        <a:rPr lang="en-US" altLang="ko-KR" sz="1200" baseline="0" dirty="0"/>
                        <a:t>             )</a:t>
                      </a:r>
                      <a:endParaRPr lang="ko-KR" altLang="en-US" sz="1200" dirty="0"/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/>
                        <a:t>임직원 수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연간 예산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대표전화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사업자등록번호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팩스번호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홈페이지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079978"/>
              </p:ext>
            </p:extLst>
          </p:nvPr>
        </p:nvGraphicFramePr>
        <p:xfrm>
          <a:off x="404664" y="3707904"/>
          <a:ext cx="6120680" cy="11125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672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4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담당자</a:t>
                      </a:r>
                      <a:r>
                        <a:rPr lang="en-US" altLang="ko-KR" sz="1200" baseline="0" dirty="0"/>
                        <a:t> </a:t>
                      </a:r>
                      <a:r>
                        <a:rPr lang="ko-KR" altLang="en-US" sz="1200" baseline="0" dirty="0"/>
                        <a:t>정보</a:t>
                      </a:r>
                      <a:endParaRPr lang="ko-KR" altLang="en-US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이름</a:t>
                      </a:r>
                      <a:r>
                        <a:rPr lang="en-US" altLang="ko-KR" sz="1200" dirty="0"/>
                        <a:t>(</a:t>
                      </a:r>
                      <a:r>
                        <a:rPr lang="ko-KR" altLang="en-US" sz="1200" dirty="0"/>
                        <a:t>직책</a:t>
                      </a:r>
                      <a:r>
                        <a:rPr lang="en-US" altLang="ko-KR" sz="1200" dirty="0"/>
                        <a:t>)</a:t>
                      </a:r>
                      <a:endParaRPr lang="ko-KR" altLang="en-US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사무실 연락처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휴대폰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팩스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/>
                        <a:t>이메일</a:t>
                      </a:r>
                      <a:endParaRPr lang="ko-KR" altLang="en-US" sz="1200" dirty="0"/>
                    </a:p>
                  </a:txBody>
                  <a:tcPr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12676" y="4927684"/>
            <a:ext cx="5796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latin typeface="+mj-lt"/>
              </a:rPr>
              <a:t>위와 같이 경제단체협의회 회원으로 가입을 신청합니다</a:t>
            </a:r>
            <a:r>
              <a:rPr lang="en-US" altLang="ko-KR" sz="1200" dirty="0">
                <a:latin typeface="+mj-lt"/>
              </a:rPr>
              <a:t>.</a:t>
            </a:r>
            <a:endParaRPr lang="ko-KR" altLang="en-US" sz="12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8960" y="5436096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latin typeface="+mj-lt"/>
              </a:rPr>
              <a:t>                             년        월        일</a:t>
            </a:r>
            <a:endParaRPr lang="en-US" altLang="ko-KR" sz="1200" dirty="0">
              <a:latin typeface="+mj-lt"/>
            </a:endParaRPr>
          </a:p>
          <a:p>
            <a:endParaRPr lang="en-US" altLang="ko-KR" sz="1200" dirty="0">
              <a:latin typeface="+mj-lt"/>
            </a:endParaRPr>
          </a:p>
          <a:p>
            <a:r>
              <a:rPr lang="ko-KR" altLang="en-US" sz="1200" dirty="0">
                <a:latin typeface="+mj-lt"/>
              </a:rPr>
              <a:t>단체명 </a:t>
            </a:r>
            <a:r>
              <a:rPr lang="en-US" altLang="ko-KR" sz="1200" dirty="0">
                <a:latin typeface="+mj-lt"/>
              </a:rPr>
              <a:t>:</a:t>
            </a:r>
          </a:p>
          <a:p>
            <a:endParaRPr lang="en-US" altLang="ko-KR" sz="1200" dirty="0">
              <a:latin typeface="+mj-lt"/>
            </a:endParaRPr>
          </a:p>
          <a:p>
            <a:r>
              <a:rPr lang="ko-KR" altLang="en-US" sz="1200" dirty="0">
                <a:latin typeface="+mj-lt"/>
              </a:rPr>
              <a:t>대표자 </a:t>
            </a:r>
            <a:r>
              <a:rPr lang="en-US" altLang="ko-KR" sz="1200" dirty="0">
                <a:latin typeface="+mj-lt"/>
              </a:rPr>
              <a:t>:</a:t>
            </a:r>
            <a:endParaRPr lang="ko-KR" altLang="en-US" sz="12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672" y="6650939"/>
            <a:ext cx="5796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latin typeface="+mj-lt"/>
              </a:rPr>
              <a:t>경제단체협의회 귀중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4684" y="7134090"/>
            <a:ext cx="5796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dirty="0"/>
              <a:t>TEL : 02-3270-7344 / FAX : 02-3270-7352 / E-mail : jsp@kef.or.kr</a:t>
            </a:r>
            <a:endParaRPr lang="ko-KR" altLang="en-US" sz="12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676" y="7591980"/>
            <a:ext cx="57966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dirty="0">
                <a:latin typeface="+mj-lt"/>
              </a:rPr>
              <a:t>* </a:t>
            </a:r>
            <a:r>
              <a:rPr lang="ko-KR" altLang="en-US" sz="1300" b="1" dirty="0">
                <a:latin typeface="+mj-lt"/>
              </a:rPr>
              <a:t>구비서류</a:t>
            </a:r>
            <a:r>
              <a:rPr lang="en-US" altLang="ko-KR" sz="1300" b="1" dirty="0">
                <a:latin typeface="+mj-lt"/>
              </a:rPr>
              <a:t>: </a:t>
            </a:r>
            <a:r>
              <a:rPr lang="ko-KR" altLang="en-US" sz="1300" b="1" dirty="0">
                <a:latin typeface="+mj-lt"/>
              </a:rPr>
              <a:t>사업자등록증 사본 </a:t>
            </a:r>
            <a:r>
              <a:rPr lang="en-US" altLang="ko-KR" sz="1300" b="1" dirty="0">
                <a:latin typeface="+mj-lt"/>
              </a:rPr>
              <a:t>1</a:t>
            </a:r>
            <a:r>
              <a:rPr lang="ko-KR" altLang="en-US" sz="1300" b="1" dirty="0">
                <a:latin typeface="+mj-lt"/>
              </a:rPr>
              <a:t>부</a:t>
            </a:r>
            <a:r>
              <a:rPr lang="en-US" altLang="ko-KR" sz="1300" b="1" dirty="0">
                <a:latin typeface="+mj-lt"/>
              </a:rPr>
              <a:t>. </a:t>
            </a:r>
            <a:r>
              <a:rPr lang="ko-KR" altLang="en-US" sz="1300" b="1" dirty="0">
                <a:latin typeface="+mj-lt"/>
              </a:rPr>
              <a:t>끝</a:t>
            </a:r>
            <a:r>
              <a:rPr lang="en-US" altLang="ko-KR" sz="1300" b="1" dirty="0">
                <a:latin typeface="+mj-lt"/>
              </a:rPr>
              <a:t>.</a:t>
            </a:r>
            <a:endParaRPr lang="ko-KR" altLang="en-US" sz="1300" b="1" dirty="0">
              <a:latin typeface="+mj-lt"/>
            </a:endParaRPr>
          </a:p>
        </p:txBody>
      </p:sp>
      <p:pic>
        <p:nvPicPr>
          <p:cNvPr id="18" name="Picture 2" descr="C:\Users\kef-giekdf\Desktop\캡쳐\ScreenHunter_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71" y="-3313224"/>
            <a:ext cx="145237" cy="679647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8641" y="395536"/>
            <a:ext cx="21602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가입신청서</a:t>
            </a:r>
          </a:p>
        </p:txBody>
      </p:sp>
      <p:cxnSp>
        <p:nvCxnSpPr>
          <p:cNvPr id="20" name="직선 연결선 19"/>
          <p:cNvCxnSpPr>
            <a:stCxn id="19" idx="3"/>
          </p:cNvCxnSpPr>
          <p:nvPr/>
        </p:nvCxnSpPr>
        <p:spPr>
          <a:xfrm>
            <a:off x="2348880" y="672535"/>
            <a:ext cx="410445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6633" y="-27886"/>
            <a:ext cx="20882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Korea Industry Associations’ Council</a:t>
            </a:r>
            <a:endParaRPr lang="ko-KR" altLang="en-US" sz="900" b="1" dirty="0">
              <a:solidFill>
                <a:schemeClr val="bg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5488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kef-giekdf\Desktop\캡쳐\ScreenHunter_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14" y="3222919"/>
            <a:ext cx="5184576" cy="272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전영기\회원지원팀\경단협로고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63" y="4139952"/>
            <a:ext cx="27765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966" y="8388425"/>
            <a:ext cx="6756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      </a:t>
            </a:r>
            <a:r>
              <a:rPr lang="en-US" altLang="ko-KR" sz="1000" b="1" dirty="0"/>
              <a:t>02-3270-7344  </a:t>
            </a:r>
            <a:r>
              <a:rPr lang="en-US" altLang="ko-KR" sz="1000" dirty="0"/>
              <a:t>        jsp@kef.or.kr          www.kiac.net   </a:t>
            </a:r>
            <a:r>
              <a:rPr lang="en-US" altLang="ko-KR" sz="1000" b="1" dirty="0"/>
              <a:t>04110</a:t>
            </a:r>
            <a:r>
              <a:rPr lang="en-US" altLang="ko-KR" sz="1000" dirty="0"/>
              <a:t> </a:t>
            </a:r>
            <a:r>
              <a:rPr lang="ko-KR" altLang="en-US" sz="1000" dirty="0"/>
              <a:t>서울시 마포구 </a:t>
            </a:r>
            <a:r>
              <a:rPr lang="ko-KR" altLang="en-US" sz="1000" dirty="0" err="1"/>
              <a:t>백범로</a:t>
            </a:r>
            <a:r>
              <a:rPr lang="ko-KR" altLang="en-US" sz="1000" dirty="0"/>
              <a:t> </a:t>
            </a:r>
            <a:r>
              <a:rPr lang="en-US" altLang="ko-KR" sz="1000" dirty="0"/>
              <a:t>88 </a:t>
            </a:r>
            <a:r>
              <a:rPr lang="ko-KR" altLang="en-US" sz="1000" dirty="0"/>
              <a:t>경총회관 </a:t>
            </a:r>
            <a:r>
              <a:rPr lang="en-US" altLang="ko-KR" sz="1000" dirty="0"/>
              <a:t>6</a:t>
            </a:r>
            <a:r>
              <a:rPr lang="ko-KR" altLang="en-US" sz="1000" dirty="0"/>
              <a:t>층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5F1FA7D-B1F6-5C3B-B97A-D01668C5D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0" y="8422383"/>
            <a:ext cx="241716" cy="24171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E73C69E-C340-CE2A-0822-62E1EDA6F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31" y="8384173"/>
            <a:ext cx="246843" cy="24684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C909897-1D49-B3E0-565C-4D2F7A40E2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50" y="8343317"/>
            <a:ext cx="305757" cy="30575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20803E7-E571-F4FC-D506-05BDD7B414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438201" y="8820472"/>
            <a:ext cx="236509" cy="2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37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ef-giekdf\Desktop\캡쳐\ScreenHunter_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71" y="-3313224"/>
            <a:ext cx="145237" cy="679647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ef-giekdf\Desktop\캡쳐\ScreenHunter_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62575"/>
            <a:ext cx="45720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48681" y="979488"/>
            <a:ext cx="40324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7200" dirty="0">
                <a:solidFill>
                  <a:schemeClr val="accent5">
                    <a:lumMod val="75000"/>
                  </a:schemeClr>
                </a:solidFill>
                <a:latin typeface="나눔고딕OTF ExtraBold" pitchFamily="34" charset="-127"/>
                <a:ea typeface="KoPub돋움체 Bold" panose="02020603020101020101" pitchFamily="18" charset="-127"/>
                <a:cs typeface="Arial" panose="020B0604020202020204" pitchFamily="34" charset="0"/>
              </a:rPr>
              <a:t>C</a:t>
            </a:r>
            <a:r>
              <a:rPr lang="en-US" altLang="ko-KR" sz="6600" dirty="0">
                <a:solidFill>
                  <a:schemeClr val="accent1">
                    <a:lumMod val="50000"/>
                  </a:schemeClr>
                </a:solidFill>
                <a:latin typeface="나눔고딕OTF ExtraBold" pitchFamily="34" charset="-127"/>
                <a:ea typeface="KoPub돋움체 Bold" panose="02020603020101020101" pitchFamily="18" charset="-127"/>
                <a:cs typeface="Arial" panose="020B0604020202020204" pitchFamily="34" charset="0"/>
              </a:rPr>
              <a:t>ontents</a:t>
            </a:r>
            <a:endParaRPr lang="ko-KR" altLang="en-US" sz="6600" dirty="0">
              <a:solidFill>
                <a:schemeClr val="accent1">
                  <a:lumMod val="50000"/>
                </a:schemeClr>
              </a:solidFill>
              <a:latin typeface="나눔고딕OTF ExtraBold" pitchFamily="34" charset="-127"/>
              <a:ea typeface="KoPub돋움체 Bold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20" name="타원 19"/>
          <p:cNvSpPr/>
          <p:nvPr/>
        </p:nvSpPr>
        <p:spPr bwMode="auto">
          <a:xfrm>
            <a:off x="897260" y="2674938"/>
            <a:ext cx="115888" cy="114300"/>
          </a:xfrm>
          <a:prstGeom prst="ellipse">
            <a:avLst/>
          </a:prstGeom>
          <a:solidFill>
            <a:srgbClr val="125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600"/>
          </a:p>
        </p:txBody>
      </p:sp>
      <p:sp>
        <p:nvSpPr>
          <p:cNvPr id="21" name="TextBox 23"/>
          <p:cNvSpPr txBox="1">
            <a:spLocks noChangeArrowheads="1"/>
          </p:cNvSpPr>
          <p:nvPr/>
        </p:nvSpPr>
        <p:spPr bwMode="auto">
          <a:xfrm>
            <a:off x="1012530" y="2559050"/>
            <a:ext cx="24256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/>
            <a:r>
              <a:rPr lang="ko-KR" altLang="en-US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경제단체협의회  소개</a:t>
            </a:r>
          </a:p>
        </p:txBody>
      </p:sp>
      <p:sp>
        <p:nvSpPr>
          <p:cNvPr id="24" name="타원 23"/>
          <p:cNvSpPr/>
          <p:nvPr/>
        </p:nvSpPr>
        <p:spPr bwMode="auto">
          <a:xfrm>
            <a:off x="897260" y="3475980"/>
            <a:ext cx="115888" cy="114300"/>
          </a:xfrm>
          <a:prstGeom prst="ellipse">
            <a:avLst/>
          </a:prstGeom>
          <a:solidFill>
            <a:srgbClr val="177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600"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012563" y="3361680"/>
            <a:ext cx="11897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/>
            <a:r>
              <a:rPr lang="ko-KR" altLang="en-US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주요 연혁</a:t>
            </a:r>
          </a:p>
        </p:txBody>
      </p:sp>
      <p:sp>
        <p:nvSpPr>
          <p:cNvPr id="31" name="타원 30"/>
          <p:cNvSpPr/>
          <p:nvPr/>
        </p:nvSpPr>
        <p:spPr bwMode="auto">
          <a:xfrm>
            <a:off x="897260" y="4292203"/>
            <a:ext cx="115888" cy="114300"/>
          </a:xfrm>
          <a:prstGeom prst="ellipse">
            <a:avLst/>
          </a:prstGeom>
          <a:solidFill>
            <a:srgbClr val="1C9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600"/>
          </a:p>
        </p:txBody>
      </p:sp>
      <p:sp>
        <p:nvSpPr>
          <p:cNvPr id="32" name="TextBox 29"/>
          <p:cNvSpPr txBox="1">
            <a:spLocks noChangeArrowheads="1"/>
          </p:cNvSpPr>
          <p:nvPr/>
        </p:nvSpPr>
        <p:spPr bwMode="auto">
          <a:xfrm>
            <a:off x="1012548" y="4179490"/>
            <a:ext cx="20649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/>
            <a:r>
              <a:rPr lang="ko-KR" altLang="en-US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조직도 </a:t>
            </a:r>
            <a:r>
              <a:rPr lang="en-US" altLang="ko-KR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 </a:t>
            </a:r>
            <a:r>
              <a:rPr lang="ko-KR" altLang="en-US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주요사업</a:t>
            </a:r>
          </a:p>
        </p:txBody>
      </p:sp>
      <p:sp>
        <p:nvSpPr>
          <p:cNvPr id="34" name="타원 33"/>
          <p:cNvSpPr/>
          <p:nvPr/>
        </p:nvSpPr>
        <p:spPr bwMode="auto">
          <a:xfrm>
            <a:off x="897260" y="5060230"/>
            <a:ext cx="115888" cy="115888"/>
          </a:xfrm>
          <a:prstGeom prst="ellipse">
            <a:avLst/>
          </a:prstGeom>
          <a:solidFill>
            <a:srgbClr val="46B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600"/>
          </a:p>
        </p:txBody>
      </p:sp>
      <p:sp>
        <p:nvSpPr>
          <p:cNvPr id="35" name="TextBox 32"/>
          <p:cNvSpPr txBox="1">
            <a:spLocks noChangeArrowheads="1"/>
          </p:cNvSpPr>
          <p:nvPr/>
        </p:nvSpPr>
        <p:spPr bwMode="auto">
          <a:xfrm>
            <a:off x="1012588" y="4941168"/>
            <a:ext cx="2656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/>
            <a:r>
              <a:rPr lang="ko-KR" altLang="en-US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왜 경단협이 필요할까요</a:t>
            </a:r>
          </a:p>
        </p:txBody>
      </p:sp>
      <p:sp>
        <p:nvSpPr>
          <p:cNvPr id="37" name="타원 36"/>
          <p:cNvSpPr/>
          <p:nvPr/>
        </p:nvSpPr>
        <p:spPr bwMode="auto">
          <a:xfrm>
            <a:off x="897260" y="5810795"/>
            <a:ext cx="115888" cy="114300"/>
          </a:xfrm>
          <a:prstGeom prst="ellipse">
            <a:avLst/>
          </a:prstGeom>
          <a:solidFill>
            <a:srgbClr val="6EC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600"/>
          </a:p>
        </p:txBody>
      </p:sp>
      <p:sp>
        <p:nvSpPr>
          <p:cNvPr id="38" name="TextBox 35"/>
          <p:cNvSpPr txBox="1">
            <a:spLocks noChangeArrowheads="1"/>
          </p:cNvSpPr>
          <p:nvPr/>
        </p:nvSpPr>
        <p:spPr bwMode="auto">
          <a:xfrm>
            <a:off x="1012576" y="5704433"/>
            <a:ext cx="28873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/>
            <a:r>
              <a:rPr lang="ko-KR" altLang="en-US" b="1" dirty="0" err="1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경단협</a:t>
            </a:r>
            <a:r>
              <a:rPr lang="ko-KR" altLang="en-US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활동은 이렇습니다</a:t>
            </a:r>
          </a:p>
        </p:txBody>
      </p:sp>
      <p:sp>
        <p:nvSpPr>
          <p:cNvPr id="40" name="타원 39"/>
          <p:cNvSpPr/>
          <p:nvPr/>
        </p:nvSpPr>
        <p:spPr bwMode="auto">
          <a:xfrm>
            <a:off x="897260" y="6636633"/>
            <a:ext cx="115888" cy="115888"/>
          </a:xfrm>
          <a:prstGeom prst="ellipse">
            <a:avLst/>
          </a:prstGeom>
          <a:solidFill>
            <a:srgbClr val="94D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600"/>
          </a:p>
        </p:txBody>
      </p:sp>
      <p:sp>
        <p:nvSpPr>
          <p:cNvPr id="41" name="TextBox 38"/>
          <p:cNvSpPr txBox="1">
            <a:spLocks noChangeArrowheads="1"/>
          </p:cNvSpPr>
          <p:nvPr/>
        </p:nvSpPr>
        <p:spPr bwMode="auto">
          <a:xfrm>
            <a:off x="1012537" y="6525508"/>
            <a:ext cx="16514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/>
            <a:r>
              <a:rPr lang="ko-KR" altLang="en-US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회원단체 현황</a:t>
            </a:r>
          </a:p>
        </p:txBody>
      </p:sp>
      <p:sp>
        <p:nvSpPr>
          <p:cNvPr id="42" name="TextBox 23"/>
          <p:cNvSpPr txBox="1">
            <a:spLocks noChangeArrowheads="1"/>
          </p:cNvSpPr>
          <p:nvPr/>
        </p:nvSpPr>
        <p:spPr bwMode="auto">
          <a:xfrm>
            <a:off x="4960220" y="2555776"/>
            <a:ext cx="317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/>
            <a:r>
              <a:rPr lang="en-US" altLang="ko-KR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</a:t>
            </a:r>
            <a:endParaRPr lang="ko-KR" altLang="en-US" b="1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3" name="TextBox 23"/>
          <p:cNvSpPr txBox="1">
            <a:spLocks noChangeArrowheads="1"/>
          </p:cNvSpPr>
          <p:nvPr/>
        </p:nvSpPr>
        <p:spPr bwMode="auto">
          <a:xfrm>
            <a:off x="4969446" y="3338572"/>
            <a:ext cx="317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/>
            <a:r>
              <a:rPr lang="en-US" altLang="ko-KR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</a:t>
            </a:r>
            <a:endParaRPr lang="ko-KR" altLang="en-US" b="1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4" name="TextBox 23"/>
          <p:cNvSpPr txBox="1">
            <a:spLocks noChangeArrowheads="1"/>
          </p:cNvSpPr>
          <p:nvPr/>
        </p:nvSpPr>
        <p:spPr bwMode="auto">
          <a:xfrm>
            <a:off x="4969446" y="4139952"/>
            <a:ext cx="317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/>
            <a:r>
              <a:rPr lang="en-US" altLang="ko-KR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3</a:t>
            </a:r>
            <a:endParaRPr lang="ko-KR" altLang="en-US" b="1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5" name="TextBox 23"/>
          <p:cNvSpPr txBox="1">
            <a:spLocks noChangeArrowheads="1"/>
          </p:cNvSpPr>
          <p:nvPr/>
        </p:nvSpPr>
        <p:spPr bwMode="auto">
          <a:xfrm>
            <a:off x="4986698" y="4932040"/>
            <a:ext cx="317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/>
            <a:r>
              <a:rPr lang="en-US" altLang="ko-KR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4</a:t>
            </a:r>
            <a:endParaRPr lang="ko-KR" altLang="en-US" b="1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6" name="TextBox 23"/>
          <p:cNvSpPr txBox="1">
            <a:spLocks noChangeArrowheads="1"/>
          </p:cNvSpPr>
          <p:nvPr/>
        </p:nvSpPr>
        <p:spPr bwMode="auto">
          <a:xfrm>
            <a:off x="4986698" y="5714836"/>
            <a:ext cx="317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/>
            <a:r>
              <a:rPr lang="en-US" altLang="ko-KR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5</a:t>
            </a:r>
            <a:endParaRPr lang="ko-KR" altLang="en-US" b="1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7" name="TextBox 23"/>
          <p:cNvSpPr txBox="1">
            <a:spLocks noChangeArrowheads="1"/>
          </p:cNvSpPr>
          <p:nvPr/>
        </p:nvSpPr>
        <p:spPr bwMode="auto">
          <a:xfrm>
            <a:off x="4986698" y="6516216"/>
            <a:ext cx="317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/>
            <a:r>
              <a:rPr lang="en-US" altLang="ko-KR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9</a:t>
            </a:r>
            <a:endParaRPr lang="ko-KR" altLang="en-US" b="1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3" name="타원 22"/>
          <p:cNvSpPr/>
          <p:nvPr/>
        </p:nvSpPr>
        <p:spPr bwMode="auto">
          <a:xfrm>
            <a:off x="908720" y="7419429"/>
            <a:ext cx="115888" cy="115888"/>
          </a:xfrm>
          <a:prstGeom prst="ellipse">
            <a:avLst/>
          </a:prstGeom>
          <a:solidFill>
            <a:srgbClr val="94D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600"/>
          </a:p>
        </p:txBody>
      </p:sp>
      <p:sp>
        <p:nvSpPr>
          <p:cNvPr id="26" name="TextBox 38"/>
          <p:cNvSpPr txBox="1">
            <a:spLocks noChangeArrowheads="1"/>
          </p:cNvSpPr>
          <p:nvPr/>
        </p:nvSpPr>
        <p:spPr bwMode="auto">
          <a:xfrm>
            <a:off x="1023997" y="7308304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/>
            <a:r>
              <a:rPr lang="ko-KR" altLang="en-US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가입안내</a:t>
            </a:r>
          </a:p>
        </p:txBody>
      </p:sp>
      <p:sp>
        <p:nvSpPr>
          <p:cNvPr id="27" name="TextBox 23"/>
          <p:cNvSpPr txBox="1">
            <a:spLocks noChangeArrowheads="1"/>
          </p:cNvSpPr>
          <p:nvPr/>
        </p:nvSpPr>
        <p:spPr bwMode="auto">
          <a:xfrm>
            <a:off x="4932542" y="7299012"/>
            <a:ext cx="450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/>
            <a:r>
              <a:rPr lang="en-US" altLang="ko-KR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10</a:t>
            </a:r>
            <a:endParaRPr lang="ko-KR" altLang="en-US" b="1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5052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ef-giekdf\Desktop\캡쳐\ScreenHunter_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71" y="-3313224"/>
            <a:ext cx="145237" cy="679647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9207" y="2241148"/>
            <a:ext cx="307183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경제단체협의회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(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이하 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‘</a:t>
            </a:r>
            <a:r>
              <a:rPr lang="ko-KR" altLang="en-US" sz="1100" dirty="0" err="1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경단협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’)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는 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1989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년 극심한 노사갈등을 해결하기 위한 범 경제계 공동협의기구로서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ko-KR" altLang="en-US" sz="1100" dirty="0" err="1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한국경영자총협회를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비롯한 대한상공회의소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한국경제인협회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(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前 전국경제인연합회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), 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한국무역협회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중소기업중앙회 등 주요 경제단체의 공동 발의로 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‘89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년 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12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월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23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일 설립 총회를 갖고 출범하였습니다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</a:t>
            </a:r>
          </a:p>
        </p:txBody>
      </p:sp>
      <p:pic>
        <p:nvPicPr>
          <p:cNvPr id="9" name="Picture 2" descr="C:\Users\kef-giekdf\Desktop\캡쳐\ScreenHunter_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5" y="1751287"/>
            <a:ext cx="2565308" cy="20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8433" y="561618"/>
            <a:ext cx="3830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경제단체협의회 소개</a:t>
            </a:r>
          </a:p>
        </p:txBody>
      </p:sp>
      <p:cxnSp>
        <p:nvCxnSpPr>
          <p:cNvPr id="7" name="직선 연결선 6"/>
          <p:cNvCxnSpPr>
            <a:cxnSpLocks/>
          </p:cNvCxnSpPr>
          <p:nvPr/>
        </p:nvCxnSpPr>
        <p:spPr>
          <a:xfrm>
            <a:off x="4019287" y="838617"/>
            <a:ext cx="24340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69738" y="4691302"/>
            <a:ext cx="2732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100" dirty="0" err="1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경단협은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발족 이후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종합경제단체와 주요 업종별 단체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그리고 지역별 단체들이 동참하면서 경제계 공동협의기구로서 그 역할을 충실히 수행하고 있습니다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 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이 과정에서 </a:t>
            </a:r>
            <a:r>
              <a:rPr lang="ko-KR" altLang="en-US" sz="1100" dirty="0" err="1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경단협은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사업영역을 기존 노사관계에 더해 다양한 경제현안까지 확대함으로써 각 산업부문의 발전과 국가경쟁력 제고를 도모하고 있습니다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..</a:t>
            </a:r>
            <a:endParaRPr lang="ko-KR" altLang="en-US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4428" y="6603268"/>
            <a:ext cx="279580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ko-KR" altLang="en-US" sz="1100" dirty="0" err="1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경단협은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지금까지 우리 경제의 주요 고비마다 경제단체 간 공조를 통해 경제계의 의견을 적극 개진해 왔습니다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 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특히 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2018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년 조직 운영체계의 개편으로 </a:t>
            </a:r>
            <a:r>
              <a:rPr lang="ko-KR" altLang="en-US" sz="1100" dirty="0" err="1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경단협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활동은 더욱 체계화되었습니다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 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이를 기반으로 </a:t>
            </a:r>
            <a:r>
              <a:rPr lang="ko-KR" altLang="en-US" sz="1100" dirty="0" err="1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경단협은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우리 경제계가 직면한 여러 이슈에 대해 각 경제단체들의 의견을 모아 정부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국회 등에 정책대안을 적극 제시함으로써 글로벌 경쟁력 강화를 이끌어 국민경제 발전에 이바지하고 있습니다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</a:t>
            </a:r>
            <a:endParaRPr lang="ko-KR" altLang="en-US" sz="1100" dirty="0">
              <a:solidFill>
                <a:schemeClr val="tx2">
                  <a:lumMod val="7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8619" y="1621413"/>
            <a:ext cx="293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Noto Sans CJK KR Light" panose="020B0300000000000000" pitchFamily="34" charset="-127"/>
                <a:ea typeface="KoPub돋움체 Bold" panose="02020603020101020101"/>
              </a:rPr>
              <a:t>노사문제 해결을 위한 구심점으로 경제단체협의회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Noto Sans CJK KR Light" panose="020B0300000000000000" pitchFamily="34" charset="-127"/>
                <a:ea typeface="KoPub돋움체 Bold" panose="02020603020101020101"/>
              </a:rPr>
              <a:t>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Noto Sans CJK KR Light" panose="020B0300000000000000" pitchFamily="34" charset="-127"/>
                <a:ea typeface="KoPub돋움체 Bold" panose="02020603020101020101"/>
              </a:rPr>
              <a:t> 출범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Noto Sans CJK KR Light" panose="020B0300000000000000" pitchFamily="34" charset="-127"/>
              <a:ea typeface="KoPub돋움체 Bold" panose="02020603020101020101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52695" y="4077169"/>
            <a:ext cx="2800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주요 산업 대표 단체 참여와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Noto Sans CJK KR Light" panose="020B0300000000000000" pitchFamily="34" charset="-127"/>
                <a:ea typeface="KoPub돋움체 Bold" panose="02020603020101020101"/>
              </a:rPr>
              <a:t>경단협의 역할 확대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7552" y="6137990"/>
            <a:ext cx="361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b="1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경제계 공동대응체계 기반 강화</a:t>
            </a:r>
            <a:endParaRPr lang="en-US" altLang="ko-KR" b="1" dirty="0">
              <a:solidFill>
                <a:schemeClr val="tx2">
                  <a:lumMod val="7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633" y="-27886"/>
            <a:ext cx="20882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Korea Industry Associations’ Council</a:t>
            </a:r>
            <a:endParaRPr lang="ko-KR" altLang="en-US" sz="900" b="1" dirty="0">
              <a:solidFill>
                <a:schemeClr val="bg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F61FC0-B606-DD19-D239-BFD38259E124}"/>
              </a:ext>
            </a:extLst>
          </p:cNvPr>
          <p:cNvSpPr txBox="1"/>
          <p:nvPr/>
        </p:nvSpPr>
        <p:spPr>
          <a:xfrm>
            <a:off x="6402714" y="-27886"/>
            <a:ext cx="3386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01 </a:t>
            </a:r>
            <a:endParaRPr lang="ko-KR" altLang="en-US" sz="900" b="1" dirty="0">
              <a:solidFill>
                <a:schemeClr val="bg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3AB0164-CC59-4EB0-9CD4-637DA482A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192" y="6603268"/>
            <a:ext cx="2895850" cy="189320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6FEF0BE-EB25-CC93-8674-B2E043B785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7" y="4057602"/>
            <a:ext cx="2732976" cy="198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79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2DCEAFC-C326-23E0-009E-19BD04F81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98" y="4882899"/>
            <a:ext cx="1216447" cy="83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전영기\회원지원팀\홈페이지\연혁이미지\2000s\5.일자리창출건의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52" y="2657424"/>
            <a:ext cx="1621614" cy="104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전영기\회원지원팀\홈페이지\연혁이미지\1990s\2.현판식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592" y="544339"/>
            <a:ext cx="1004229" cy="160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04"/>
          <p:cNvSpPr>
            <a:spLocks noChangeArrowheads="1"/>
          </p:cNvSpPr>
          <p:nvPr/>
        </p:nvSpPr>
        <p:spPr bwMode="auto">
          <a:xfrm>
            <a:off x="2428175" y="2422049"/>
            <a:ext cx="111205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대통령 초청 </a:t>
            </a:r>
            <a:endParaRPr kumimoji="0" lang="en-US" altLang="ko-KR" sz="1200" b="1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간담회</a:t>
            </a:r>
            <a:endParaRPr kumimoji="0" lang="en-US" altLang="ko-KR" sz="1200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lang="en-US" altLang="ko-KR" sz="1000" dirty="0">
                <a:solidFill>
                  <a:schemeClr val="accent1"/>
                </a:solidFill>
                <a:latin typeface="나눔고딕OTF ExtraBold" pitchFamily="34" charset="-127"/>
              </a:rPr>
              <a:t>1993.3.11 </a:t>
            </a:r>
          </a:p>
        </p:txBody>
      </p:sp>
      <p:pic>
        <p:nvPicPr>
          <p:cNvPr id="56" name="Picture 2" descr="C:\Users\kef-giekdf\Desktop\캡쳐\ScreenHunter_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71" y="-3313224"/>
            <a:ext cx="145237" cy="679647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254234" y="345594"/>
            <a:ext cx="2741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ea typeface="KoPub돋움체 Bold" panose="02020603020101020101" pitchFamily="18" charset="-127"/>
              </a:rPr>
              <a:t>주요 연혁</a:t>
            </a:r>
          </a:p>
        </p:txBody>
      </p:sp>
      <p:cxnSp>
        <p:nvCxnSpPr>
          <p:cNvPr id="58" name="직선 연결선 57"/>
          <p:cNvCxnSpPr>
            <a:cxnSpLocks/>
          </p:cNvCxnSpPr>
          <p:nvPr/>
        </p:nvCxnSpPr>
        <p:spPr>
          <a:xfrm>
            <a:off x="2212198" y="622593"/>
            <a:ext cx="42411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C:\전영기\회원지원팀\홈페이지\연혁이미지\1990s\5. 김영삼 대통령 간담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582" y="533018"/>
            <a:ext cx="1094899" cy="16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전영기\회원지원팀\홈페이지\연혁이미지\2000s\2.제1회 투명경영대상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80" y="852359"/>
            <a:ext cx="1710910" cy="110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304"/>
          <p:cNvSpPr>
            <a:spLocks noChangeArrowheads="1"/>
          </p:cNvSpPr>
          <p:nvPr/>
        </p:nvSpPr>
        <p:spPr bwMode="auto">
          <a:xfrm>
            <a:off x="4471852" y="1944083"/>
            <a:ext cx="154943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</a:t>
            </a:r>
            <a:r>
              <a:rPr kumimoji="0" lang="en-US" altLang="ko-KR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</a:t>
            </a:r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 투명경영대상 시상식</a:t>
            </a:r>
            <a:endParaRPr kumimoji="0" lang="en-US" altLang="ko-KR" sz="1200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lang="en-US" altLang="ko-KR" sz="1000" dirty="0">
                <a:solidFill>
                  <a:schemeClr val="accent1"/>
                </a:solidFill>
                <a:latin typeface="나눔고딕OTF ExtraBold" pitchFamily="34" charset="-127"/>
              </a:rPr>
              <a:t>2005.1.26 </a:t>
            </a:r>
          </a:p>
        </p:txBody>
      </p:sp>
      <p:sp>
        <p:nvSpPr>
          <p:cNvPr id="65" name="Rectangle 304"/>
          <p:cNvSpPr>
            <a:spLocks noChangeArrowheads="1"/>
          </p:cNvSpPr>
          <p:nvPr/>
        </p:nvSpPr>
        <p:spPr bwMode="auto">
          <a:xfrm>
            <a:off x="4869160" y="3779978"/>
            <a:ext cx="160836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일자리 창출을 위한 </a:t>
            </a:r>
            <a:endParaRPr kumimoji="0" lang="en-US" altLang="ko-KR" sz="1200" b="1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경제</a:t>
            </a:r>
            <a:r>
              <a:rPr kumimoji="0" lang="en-US" altLang="ko-KR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5</a:t>
            </a:r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단체 공동대책 </a:t>
            </a:r>
            <a:endParaRPr kumimoji="0" lang="en-US" altLang="ko-KR" sz="1200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lang="en-US" altLang="ko-KR" sz="1000" dirty="0">
                <a:solidFill>
                  <a:schemeClr val="accent1"/>
                </a:solidFill>
                <a:latin typeface="나눔고딕OTF ExtraBold" pitchFamily="34" charset="-127"/>
              </a:rPr>
              <a:t>2008.7.4 </a:t>
            </a:r>
          </a:p>
        </p:txBody>
      </p:sp>
      <p:sp>
        <p:nvSpPr>
          <p:cNvPr id="67" name="Rectangle 304"/>
          <p:cNvSpPr>
            <a:spLocks noChangeArrowheads="1"/>
          </p:cNvSpPr>
          <p:nvPr/>
        </p:nvSpPr>
        <p:spPr bwMode="auto">
          <a:xfrm>
            <a:off x="2420888" y="4427984"/>
            <a:ext cx="140707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1200" b="1" dirty="0" err="1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경단협</a:t>
            </a:r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임시총회</a:t>
            </a:r>
            <a:endParaRPr kumimoji="0" lang="en-US" altLang="ko-KR" sz="1200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lang="en-US" altLang="ko-KR" sz="1000" dirty="0">
                <a:solidFill>
                  <a:schemeClr val="accent1"/>
                </a:solidFill>
                <a:latin typeface="나눔고딕OTF ExtraBold" pitchFamily="34" charset="-127"/>
              </a:rPr>
              <a:t>2018.12.19 </a:t>
            </a:r>
          </a:p>
        </p:txBody>
      </p:sp>
      <p:sp>
        <p:nvSpPr>
          <p:cNvPr id="69" name="Rectangle 304"/>
          <p:cNvSpPr>
            <a:spLocks noChangeArrowheads="1"/>
          </p:cNvSpPr>
          <p:nvPr/>
        </p:nvSpPr>
        <p:spPr bwMode="auto">
          <a:xfrm>
            <a:off x="97462" y="3996002"/>
            <a:ext cx="153090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경제관련법의 조속한 입법화 촉구</a:t>
            </a:r>
            <a:endParaRPr kumimoji="0" lang="en-US" altLang="ko-KR" sz="1200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lang="en-US" altLang="ko-KR" sz="1000" dirty="0">
                <a:solidFill>
                  <a:schemeClr val="accent1"/>
                </a:solidFill>
                <a:latin typeface="나눔고딕OTF ExtraBold" pitchFamily="34" charset="-127"/>
              </a:rPr>
              <a:t>2019.11.6 </a:t>
            </a:r>
          </a:p>
        </p:txBody>
      </p:sp>
      <p:sp>
        <p:nvSpPr>
          <p:cNvPr id="86" name="Rectangle 304"/>
          <p:cNvSpPr>
            <a:spLocks noChangeArrowheads="1"/>
          </p:cNvSpPr>
          <p:nvPr/>
        </p:nvSpPr>
        <p:spPr bwMode="auto">
          <a:xfrm>
            <a:off x="123526" y="5343814"/>
            <a:ext cx="1458663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코로나</a:t>
            </a:r>
            <a:r>
              <a:rPr kumimoji="0" lang="en-US" altLang="ko-KR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19</a:t>
            </a:r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에 따른 </a:t>
            </a:r>
            <a:endParaRPr kumimoji="0" lang="en-US" altLang="ko-KR" sz="1200" b="1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경영위기 극복을 </a:t>
            </a:r>
            <a:endParaRPr kumimoji="0" lang="en-US" altLang="ko-KR" sz="1200" b="1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위한 대정부 건의</a:t>
            </a:r>
            <a:endParaRPr kumimoji="0" lang="en-US" altLang="ko-KR" sz="1200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lang="en-US" altLang="ko-KR" sz="1000" dirty="0">
                <a:solidFill>
                  <a:schemeClr val="accent1"/>
                </a:solidFill>
                <a:latin typeface="나눔고딕OTF ExtraBold" pitchFamily="34" charset="-127"/>
              </a:rPr>
              <a:t>2020.5.27 </a:t>
            </a:r>
          </a:p>
        </p:txBody>
      </p:sp>
      <p:pic>
        <p:nvPicPr>
          <p:cNvPr id="5125" name="Picture 5" descr="C:\Users\kef-giekdf\Desktop\캡쳐\ScreenHunter_0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91" y="3099408"/>
            <a:ext cx="1457421" cy="88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A943D7-594E-B77F-0929-98ECAED92EF8}"/>
              </a:ext>
            </a:extLst>
          </p:cNvPr>
          <p:cNvSpPr txBox="1"/>
          <p:nvPr/>
        </p:nvSpPr>
        <p:spPr>
          <a:xfrm>
            <a:off x="6381328" y="-27886"/>
            <a:ext cx="360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900" b="1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02</a:t>
            </a:r>
            <a:endParaRPr lang="ko-KR" altLang="en-US" sz="900" b="1" dirty="0">
              <a:solidFill>
                <a:schemeClr val="bg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4104" name="Picture 8" descr="C:\Users\kef-giekdf\Desktop\캡쳐\ScreenHunter_0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393" y="3127951"/>
            <a:ext cx="1365151" cy="83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6" name="Rectangle 304">
            <a:extLst>
              <a:ext uri="{FF2B5EF4-FFF2-40B4-BE49-F238E27FC236}">
                <a16:creationId xmlns:a16="http://schemas.microsoft.com/office/drawing/2014/main" id="{65431B81-B71A-A884-BD15-D4FD434FC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7577" y="6300192"/>
            <a:ext cx="1375559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경제위기 극복을 위한 경제단체 </a:t>
            </a:r>
            <a:endParaRPr kumimoji="0" lang="en-US" altLang="ko-KR" sz="1200" b="1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공동성명 발표</a:t>
            </a:r>
            <a:r>
              <a:rPr lang="en-US" altLang="ko-KR" sz="1000" dirty="0">
                <a:solidFill>
                  <a:schemeClr val="accent1"/>
                </a:solidFill>
                <a:latin typeface="나눔고딕OTF ExtraBold" pitchFamily="34" charset="-127"/>
              </a:rPr>
              <a:t>2022.11.24 </a:t>
            </a:r>
          </a:p>
        </p:txBody>
      </p:sp>
      <p:sp>
        <p:nvSpPr>
          <p:cNvPr id="4121" name="직사각형 4120">
            <a:extLst>
              <a:ext uri="{FF2B5EF4-FFF2-40B4-BE49-F238E27FC236}">
                <a16:creationId xmlns:a16="http://schemas.microsoft.com/office/drawing/2014/main" id="{786D1246-4DF8-22C8-50AB-009B6C1854FB}"/>
              </a:ext>
            </a:extLst>
          </p:cNvPr>
          <p:cNvSpPr/>
          <p:nvPr/>
        </p:nvSpPr>
        <p:spPr>
          <a:xfrm>
            <a:off x="4953525" y="2493857"/>
            <a:ext cx="1633012" cy="182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20" name="직사각형 4119">
            <a:extLst>
              <a:ext uri="{FF2B5EF4-FFF2-40B4-BE49-F238E27FC236}">
                <a16:creationId xmlns:a16="http://schemas.microsoft.com/office/drawing/2014/main" id="{CAFDF779-7EA6-0E2A-C1BB-EB9D396D0A4E}"/>
              </a:ext>
            </a:extLst>
          </p:cNvPr>
          <p:cNvSpPr/>
          <p:nvPr/>
        </p:nvSpPr>
        <p:spPr>
          <a:xfrm>
            <a:off x="6538747" y="2514335"/>
            <a:ext cx="105402" cy="1260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3288C0E-781C-0BEA-8553-67E40A0AB3BA}"/>
              </a:ext>
            </a:extLst>
          </p:cNvPr>
          <p:cNvGrpSpPr/>
          <p:nvPr/>
        </p:nvGrpSpPr>
        <p:grpSpPr>
          <a:xfrm>
            <a:off x="271463" y="1849869"/>
            <a:ext cx="1112052" cy="1122563"/>
            <a:chOff x="271463" y="2771800"/>
            <a:chExt cx="1134666" cy="1169190"/>
          </a:xfrm>
        </p:grpSpPr>
        <p:sp>
          <p:nvSpPr>
            <p:cNvPr id="14502" name="Oval 166"/>
            <p:cNvSpPr>
              <a:spLocks noChangeArrowheads="1"/>
            </p:cNvSpPr>
            <p:nvPr/>
          </p:nvSpPr>
          <p:spPr bwMode="auto">
            <a:xfrm>
              <a:off x="271463" y="3555757"/>
              <a:ext cx="1134666" cy="385233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60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14441" name="Group 105"/>
            <p:cNvGrpSpPr>
              <a:grpSpLocks/>
            </p:cNvGrpSpPr>
            <p:nvPr/>
          </p:nvGrpSpPr>
          <p:grpSpPr bwMode="auto">
            <a:xfrm>
              <a:off x="439342" y="2771800"/>
              <a:ext cx="831056" cy="889568"/>
              <a:chOff x="2200" y="1298"/>
              <a:chExt cx="1230" cy="1232"/>
            </a:xfrm>
          </p:grpSpPr>
          <p:sp>
            <p:nvSpPr>
              <p:cNvPr id="14442" name="Oval 106"/>
              <p:cNvSpPr>
                <a:spLocks noChangeArrowheads="1"/>
              </p:cNvSpPr>
              <p:nvPr/>
            </p:nvSpPr>
            <p:spPr bwMode="gray">
              <a:xfrm>
                <a:off x="2200" y="1298"/>
                <a:ext cx="1230" cy="123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ko-KR" altLang="en-US"/>
              </a:p>
            </p:txBody>
          </p:sp>
          <p:sp>
            <p:nvSpPr>
              <p:cNvPr id="14443" name="Oval 107"/>
              <p:cNvSpPr>
                <a:spLocks noChangeArrowheads="1"/>
              </p:cNvSpPr>
              <p:nvPr/>
            </p:nvSpPr>
            <p:spPr bwMode="gray">
              <a:xfrm>
                <a:off x="2215" y="1305"/>
                <a:ext cx="1201" cy="120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ko-KR" altLang="en-US"/>
              </a:p>
            </p:txBody>
          </p:sp>
          <p:sp>
            <p:nvSpPr>
              <p:cNvPr id="14444" name="Oval 108"/>
              <p:cNvSpPr>
                <a:spLocks noChangeArrowheads="1"/>
              </p:cNvSpPr>
              <p:nvPr/>
            </p:nvSpPr>
            <p:spPr bwMode="gray">
              <a:xfrm>
                <a:off x="2227" y="1316"/>
                <a:ext cx="1143" cy="112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ko-KR" altLang="en-US"/>
              </a:p>
            </p:txBody>
          </p:sp>
          <p:sp>
            <p:nvSpPr>
              <p:cNvPr id="14445" name="Oval 109"/>
              <p:cNvSpPr>
                <a:spLocks noChangeArrowheads="1"/>
              </p:cNvSpPr>
              <p:nvPr/>
            </p:nvSpPr>
            <p:spPr bwMode="gray">
              <a:xfrm>
                <a:off x="2294" y="1348"/>
                <a:ext cx="1017" cy="91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14509" name="Rectangle 53"/>
            <p:cNvSpPr>
              <a:spLocks noChangeArrowheads="1"/>
            </p:cNvSpPr>
            <p:nvPr/>
          </p:nvSpPr>
          <p:spPr bwMode="auto">
            <a:xfrm>
              <a:off x="480845" y="2928010"/>
              <a:ext cx="754922" cy="737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/>
              <a:r>
                <a:rPr lang="ko-KR" altLang="en-US" sz="1200" b="1" dirty="0" err="1">
                  <a:solidFill>
                    <a:srgbClr val="5F5F5F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경단협</a:t>
              </a:r>
              <a:r>
                <a:rPr lang="ko-KR" altLang="en-US" sz="1200" b="1" dirty="0">
                  <a:solidFill>
                    <a:srgbClr val="5F5F5F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창립</a:t>
              </a:r>
              <a:endParaRPr lang="en-US" altLang="ko-KR" sz="500" dirty="0">
                <a:solidFill>
                  <a:srgbClr val="5F5F5F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algn="ctr" eaLnBrk="1" hangingPunct="1"/>
              <a:r>
                <a:rPr lang="en-US" altLang="ko-KR" sz="800" b="1" dirty="0">
                  <a:solidFill>
                    <a:srgbClr val="5F5F5F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1989</a:t>
              </a:r>
            </a:p>
            <a:p>
              <a:pPr algn="ctr" eaLnBrk="1" hangingPunct="1"/>
              <a:r>
                <a:rPr lang="en-US" altLang="ko-KR" sz="800" b="1" dirty="0">
                  <a:solidFill>
                    <a:srgbClr val="5F5F5F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12.23</a:t>
              </a:r>
              <a:endParaRPr lang="en-US" altLang="ko-KR" sz="800" b="1" dirty="0">
                <a:solidFill>
                  <a:srgbClr val="5F5F5F"/>
                </a:solidFill>
                <a:latin typeface="나눔고딕OTF ExtraBold" pitchFamily="34" charset="-127"/>
              </a:endParaRPr>
            </a:p>
          </p:txBody>
        </p:sp>
      </p:grpSp>
      <p:pic>
        <p:nvPicPr>
          <p:cNvPr id="4123" name="그림 4122">
            <a:extLst>
              <a:ext uri="{FF2B5EF4-FFF2-40B4-BE49-F238E27FC236}">
                <a16:creationId xmlns:a16="http://schemas.microsoft.com/office/drawing/2014/main" id="{FA742620-6786-45A2-EAF6-F786D6050F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1825" y="4872732"/>
            <a:ext cx="2130332" cy="842702"/>
          </a:xfrm>
          <a:prstGeom prst="rect">
            <a:avLst/>
          </a:prstGeom>
        </p:spPr>
      </p:pic>
      <p:sp>
        <p:nvSpPr>
          <p:cNvPr id="4124" name="Rectangle 304">
            <a:extLst>
              <a:ext uri="{FF2B5EF4-FFF2-40B4-BE49-F238E27FC236}">
                <a16:creationId xmlns:a16="http://schemas.microsoft.com/office/drawing/2014/main" id="{C69200EA-7DC8-086D-8FF5-566EC980F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870" y="6338853"/>
            <a:ext cx="16670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주</a:t>
            </a:r>
            <a:r>
              <a:rPr kumimoji="0" lang="en-US" altLang="ko-KR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52</a:t>
            </a:r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시간제 </a:t>
            </a:r>
            <a:endParaRPr kumimoji="0" lang="en-US" altLang="ko-KR" sz="1200" b="1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대책마련 촉구 </a:t>
            </a:r>
            <a:endParaRPr kumimoji="0" lang="en-US" altLang="ko-KR" sz="1200" b="1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경제계 공동입장 발표</a:t>
            </a:r>
            <a:endParaRPr kumimoji="0" lang="en-US" altLang="ko-KR" sz="1200" b="1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00" dirty="0">
                <a:solidFill>
                  <a:schemeClr val="accent1"/>
                </a:solidFill>
                <a:latin typeface="나눔고딕OTF ExtraBold" pitchFamily="34" charset="-127"/>
              </a:rPr>
              <a:t>2021.6.14 </a:t>
            </a:r>
          </a:p>
        </p:txBody>
      </p:sp>
      <p:sp>
        <p:nvSpPr>
          <p:cNvPr id="133" name="Rectangle 304">
            <a:extLst>
              <a:ext uri="{FF2B5EF4-FFF2-40B4-BE49-F238E27FC236}">
                <a16:creationId xmlns:a16="http://schemas.microsoft.com/office/drawing/2014/main" id="{65431B81-B71A-A884-BD15-D4FD434FC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8707" y="6309635"/>
            <a:ext cx="127866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노조법 개정안 입법중단 촉구 </a:t>
            </a:r>
            <a:endParaRPr kumimoji="0" lang="en-US" altLang="ko-KR" sz="1200" b="1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공동성명 발표</a:t>
            </a:r>
            <a:r>
              <a:rPr lang="en-US" altLang="ko-KR" sz="1000" dirty="0">
                <a:solidFill>
                  <a:schemeClr val="accent1"/>
                </a:solidFill>
                <a:latin typeface="나눔고딕OTF ExtraBold" pitchFamily="34" charset="-127"/>
              </a:rPr>
              <a:t>2023.11.8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33" y="4876192"/>
            <a:ext cx="1450225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" name="Rectangle 304">
            <a:extLst>
              <a:ext uri="{FF2B5EF4-FFF2-40B4-BE49-F238E27FC236}">
                <a16:creationId xmlns:a16="http://schemas.microsoft.com/office/drawing/2014/main" id="{65431B81-B71A-A884-BD15-D4FD434FC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5023" y="8080802"/>
            <a:ext cx="15990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sz="1200" b="1" dirty="0">
                <a:solidFill>
                  <a:schemeClr val="accent1"/>
                </a:solidFill>
                <a:ea typeface="KoPub돋움체 Bold" panose="02020603020101020101" pitchFamily="18" charset="-127"/>
              </a:rPr>
              <a:t>노조법 개정안 반대 </a:t>
            </a:r>
            <a:endParaRPr kumimoji="0" lang="en-US" altLang="ko-KR" sz="1200" b="1" dirty="0">
              <a:solidFill>
                <a:schemeClr val="accent1"/>
              </a:solidFill>
              <a:ea typeface="KoPub돋움체 Bold" panose="02020603020101020101" pitchFamily="18" charset="-127"/>
            </a:endParaRPr>
          </a:p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ea typeface="KoPub돋움체 Bold" panose="02020603020101020101" pitchFamily="18" charset="-127"/>
              </a:rPr>
              <a:t>경제계 결의대회</a:t>
            </a:r>
            <a:endParaRPr kumimoji="0" lang="en-US" altLang="ko-KR" sz="1200" b="1" dirty="0">
              <a:solidFill>
                <a:schemeClr val="accent1"/>
              </a:solidFill>
              <a:ea typeface="KoPub돋움체 Bold" panose="02020603020101020101" pitchFamily="18" charset="-127"/>
            </a:endParaRPr>
          </a:p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ea typeface="KoPub돋움체 Bold" panose="02020603020101020101" pitchFamily="18" charset="-127"/>
              </a:rPr>
              <a:t> </a:t>
            </a:r>
            <a:r>
              <a:rPr lang="en-US" altLang="ko-KR" sz="1000" dirty="0">
                <a:solidFill>
                  <a:schemeClr val="accent1"/>
                </a:solidFill>
                <a:latin typeface="나눔고딕OTF ExtraBold" pitchFamily="34" charset="-127"/>
              </a:rPr>
              <a:t>2024.8.1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157" y="8060065"/>
            <a:ext cx="1493801" cy="91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8FB5C914-4251-9C69-8FBF-110C13A8A8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6832" y="7875255"/>
            <a:ext cx="942975" cy="1200150"/>
          </a:xfrm>
          <a:prstGeom prst="rect">
            <a:avLst/>
          </a:prstGeom>
        </p:spPr>
      </p:pic>
      <p:sp>
        <p:nvSpPr>
          <p:cNvPr id="59" name="Rectangle 304">
            <a:extLst>
              <a:ext uri="{FF2B5EF4-FFF2-40B4-BE49-F238E27FC236}">
                <a16:creationId xmlns:a16="http://schemas.microsoft.com/office/drawing/2014/main" id="{F4E97B48-F086-9FB1-0EAA-248037DC2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75" y="8133491"/>
            <a:ext cx="15532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en-US" altLang="ko-KR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21</a:t>
            </a:r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 대선</a:t>
            </a:r>
            <a:endParaRPr kumimoji="0" lang="en-US" altLang="ko-KR" sz="1200" b="1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경제단체 공동 </a:t>
            </a:r>
            <a:r>
              <a:rPr kumimoji="0" lang="en-US" altLang="ko-KR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100</a:t>
            </a:r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 정책과제 제언</a:t>
            </a:r>
            <a:endParaRPr kumimoji="0" lang="en-US" altLang="ko-KR" sz="1200" b="1" dirty="0">
              <a:solidFill>
                <a:schemeClr val="accent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 eaLnBrk="1" hangingPunct="1"/>
            <a:r>
              <a:rPr kumimoji="0" lang="ko-KR" altLang="en-US" sz="1200" b="1" dirty="0">
                <a:solidFill>
                  <a:schemeClr val="accent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00" dirty="0">
                <a:solidFill>
                  <a:schemeClr val="accent1"/>
                </a:solidFill>
                <a:latin typeface="나눔고딕OTF ExtraBold" pitchFamily="34" charset="-127"/>
              </a:rPr>
              <a:t>2025.5.11 </a:t>
            </a:r>
          </a:p>
        </p:txBody>
      </p: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0FEC69C2-C51F-405D-41FD-11FF4D4B0B47}"/>
              </a:ext>
            </a:extLst>
          </p:cNvPr>
          <p:cNvCxnSpPr>
            <a:cxnSpLocks/>
            <a:stCxn id="14443" idx="6"/>
          </p:cNvCxnSpPr>
          <p:nvPr/>
        </p:nvCxnSpPr>
        <p:spPr>
          <a:xfrm>
            <a:off x="1241219" y="2270676"/>
            <a:ext cx="3233245" cy="0"/>
          </a:xfrm>
          <a:prstGeom prst="lin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150">
            <a:extLst>
              <a:ext uri="{FF2B5EF4-FFF2-40B4-BE49-F238E27FC236}">
                <a16:creationId xmlns:a16="http://schemas.microsoft.com/office/drawing/2014/main" id="{7BF9E781-CC4B-8BB6-07E1-13AC98148B84}"/>
              </a:ext>
            </a:extLst>
          </p:cNvPr>
          <p:cNvGrpSpPr>
            <a:grpSpLocks/>
          </p:cNvGrpSpPr>
          <p:nvPr/>
        </p:nvGrpSpPr>
        <p:grpSpPr bwMode="auto">
          <a:xfrm>
            <a:off x="2857004" y="2113505"/>
            <a:ext cx="216892" cy="242868"/>
            <a:chOff x="2200" y="1298"/>
            <a:chExt cx="1230" cy="1232"/>
          </a:xfrm>
        </p:grpSpPr>
        <p:sp>
          <p:nvSpPr>
            <p:cNvPr id="31" name="Oval 151">
              <a:extLst>
                <a:ext uri="{FF2B5EF4-FFF2-40B4-BE49-F238E27FC236}">
                  <a16:creationId xmlns:a16="http://schemas.microsoft.com/office/drawing/2014/main" id="{02A124F4-A162-4E8B-040B-2FE7F7987A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0" y="1298"/>
              <a:ext cx="1230" cy="123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32" name="Oval 152">
              <a:extLst>
                <a:ext uri="{FF2B5EF4-FFF2-40B4-BE49-F238E27FC236}">
                  <a16:creationId xmlns:a16="http://schemas.microsoft.com/office/drawing/2014/main" id="{3D57CA7F-B617-1E5A-F5E9-ABD24586E0C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5" y="1305"/>
              <a:ext cx="1201" cy="120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33" name="Oval 153">
              <a:extLst>
                <a:ext uri="{FF2B5EF4-FFF2-40B4-BE49-F238E27FC236}">
                  <a16:creationId xmlns:a16="http://schemas.microsoft.com/office/drawing/2014/main" id="{5A4F73B5-C6E7-E0C2-8508-3BDD56AA41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7" y="1316"/>
              <a:ext cx="1143" cy="112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34" name="Oval 154">
              <a:extLst>
                <a:ext uri="{FF2B5EF4-FFF2-40B4-BE49-F238E27FC236}">
                  <a16:creationId xmlns:a16="http://schemas.microsoft.com/office/drawing/2014/main" id="{C4A12F04-5B61-CA40-E280-9C050530543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94" y="1348"/>
              <a:ext cx="1017" cy="91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</p:grpSp>
      <p:grpSp>
        <p:nvGrpSpPr>
          <p:cNvPr id="35" name="Group 150">
            <a:extLst>
              <a:ext uri="{FF2B5EF4-FFF2-40B4-BE49-F238E27FC236}">
                <a16:creationId xmlns:a16="http://schemas.microsoft.com/office/drawing/2014/main" id="{FC310F1E-47E0-C368-4302-D99ABCC57F47}"/>
              </a:ext>
            </a:extLst>
          </p:cNvPr>
          <p:cNvGrpSpPr>
            <a:grpSpLocks/>
          </p:cNvGrpSpPr>
          <p:nvPr/>
        </p:nvGrpSpPr>
        <p:grpSpPr bwMode="auto">
          <a:xfrm>
            <a:off x="4364236" y="2123728"/>
            <a:ext cx="216892" cy="242868"/>
            <a:chOff x="2200" y="1298"/>
            <a:chExt cx="1230" cy="1232"/>
          </a:xfrm>
        </p:grpSpPr>
        <p:sp>
          <p:nvSpPr>
            <p:cNvPr id="36" name="Oval 151">
              <a:extLst>
                <a:ext uri="{FF2B5EF4-FFF2-40B4-BE49-F238E27FC236}">
                  <a16:creationId xmlns:a16="http://schemas.microsoft.com/office/drawing/2014/main" id="{93B3AD0C-79E3-2070-68D5-9CAF6E0D05D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0" y="1298"/>
              <a:ext cx="1230" cy="123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37" name="Oval 152">
              <a:extLst>
                <a:ext uri="{FF2B5EF4-FFF2-40B4-BE49-F238E27FC236}">
                  <a16:creationId xmlns:a16="http://schemas.microsoft.com/office/drawing/2014/main" id="{6B182569-7430-D4DE-BCB7-F971230CD7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5" y="1305"/>
              <a:ext cx="1201" cy="120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38" name="Oval 153">
              <a:extLst>
                <a:ext uri="{FF2B5EF4-FFF2-40B4-BE49-F238E27FC236}">
                  <a16:creationId xmlns:a16="http://schemas.microsoft.com/office/drawing/2014/main" id="{8A684766-6B44-BFB3-7C83-7D9A4866C89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7" y="1316"/>
              <a:ext cx="1143" cy="112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39" name="Oval 154">
              <a:extLst>
                <a:ext uri="{FF2B5EF4-FFF2-40B4-BE49-F238E27FC236}">
                  <a16:creationId xmlns:a16="http://schemas.microsoft.com/office/drawing/2014/main" id="{2DB549C4-CEA8-CD0B-3C6B-2EF0A647DD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94" y="1348"/>
              <a:ext cx="1017" cy="91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</p:grpSp>
      <p:cxnSp>
        <p:nvCxnSpPr>
          <p:cNvPr id="87" name="직선 연결선 86">
            <a:extLst>
              <a:ext uri="{FF2B5EF4-FFF2-40B4-BE49-F238E27FC236}">
                <a16:creationId xmlns:a16="http://schemas.microsoft.com/office/drawing/2014/main" id="{5B213F0C-D029-7A1D-262B-FA65EED8D225}"/>
              </a:ext>
            </a:extLst>
          </p:cNvPr>
          <p:cNvCxnSpPr>
            <a:stCxn id="39" idx="4"/>
          </p:cNvCxnSpPr>
          <p:nvPr/>
        </p:nvCxnSpPr>
        <p:spPr>
          <a:xfrm flipH="1">
            <a:off x="4469772" y="2313173"/>
            <a:ext cx="706" cy="1990605"/>
          </a:xfrm>
          <a:prstGeom prst="lin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연결선 88">
            <a:extLst>
              <a:ext uri="{FF2B5EF4-FFF2-40B4-BE49-F238E27FC236}">
                <a16:creationId xmlns:a16="http://schemas.microsoft.com/office/drawing/2014/main" id="{D69AAF36-3853-1552-2904-3FD93A173FC5}"/>
              </a:ext>
            </a:extLst>
          </p:cNvPr>
          <p:cNvCxnSpPr>
            <a:cxnSpLocks/>
          </p:cNvCxnSpPr>
          <p:nvPr/>
        </p:nvCxnSpPr>
        <p:spPr>
          <a:xfrm flipH="1">
            <a:off x="1670304" y="4271778"/>
            <a:ext cx="2811660" cy="12190"/>
          </a:xfrm>
          <a:prstGeom prst="lin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150">
            <a:extLst>
              <a:ext uri="{FF2B5EF4-FFF2-40B4-BE49-F238E27FC236}">
                <a16:creationId xmlns:a16="http://schemas.microsoft.com/office/drawing/2014/main" id="{E3DC65BF-0BCD-930A-D81B-7F09AC13B16D}"/>
              </a:ext>
            </a:extLst>
          </p:cNvPr>
          <p:cNvGrpSpPr>
            <a:grpSpLocks/>
          </p:cNvGrpSpPr>
          <p:nvPr/>
        </p:nvGrpSpPr>
        <p:grpSpPr bwMode="auto">
          <a:xfrm>
            <a:off x="4365104" y="3144551"/>
            <a:ext cx="216892" cy="242868"/>
            <a:chOff x="2200" y="1298"/>
            <a:chExt cx="1230" cy="1232"/>
          </a:xfrm>
        </p:grpSpPr>
        <p:sp>
          <p:nvSpPr>
            <p:cNvPr id="41" name="Oval 151">
              <a:extLst>
                <a:ext uri="{FF2B5EF4-FFF2-40B4-BE49-F238E27FC236}">
                  <a16:creationId xmlns:a16="http://schemas.microsoft.com/office/drawing/2014/main" id="{EACFBAD8-0D88-6865-A62C-635657D2914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0" y="1298"/>
              <a:ext cx="1230" cy="123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2" name="Oval 152">
              <a:extLst>
                <a:ext uri="{FF2B5EF4-FFF2-40B4-BE49-F238E27FC236}">
                  <a16:creationId xmlns:a16="http://schemas.microsoft.com/office/drawing/2014/main" id="{4B93A630-67DC-90FF-E84D-347C5E91F8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5" y="1305"/>
              <a:ext cx="1201" cy="120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3" name="Oval 153">
              <a:extLst>
                <a:ext uri="{FF2B5EF4-FFF2-40B4-BE49-F238E27FC236}">
                  <a16:creationId xmlns:a16="http://schemas.microsoft.com/office/drawing/2014/main" id="{EDF8427E-2ADF-18CB-9B89-3FF1AEC60C0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7" y="1316"/>
              <a:ext cx="1143" cy="112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4" name="Oval 154">
              <a:extLst>
                <a:ext uri="{FF2B5EF4-FFF2-40B4-BE49-F238E27FC236}">
                  <a16:creationId xmlns:a16="http://schemas.microsoft.com/office/drawing/2014/main" id="{87267D29-8A75-AFFC-B3A3-AF2E7612038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94" y="1348"/>
              <a:ext cx="1017" cy="91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</p:grpSp>
      <p:grpSp>
        <p:nvGrpSpPr>
          <p:cNvPr id="45" name="Group 150">
            <a:extLst>
              <a:ext uri="{FF2B5EF4-FFF2-40B4-BE49-F238E27FC236}">
                <a16:creationId xmlns:a16="http://schemas.microsoft.com/office/drawing/2014/main" id="{1BAC7871-5654-7086-E5E9-EBB944F606F3}"/>
              </a:ext>
            </a:extLst>
          </p:cNvPr>
          <p:cNvGrpSpPr>
            <a:grpSpLocks/>
          </p:cNvGrpSpPr>
          <p:nvPr/>
        </p:nvGrpSpPr>
        <p:grpSpPr bwMode="auto">
          <a:xfrm>
            <a:off x="2933522" y="4158052"/>
            <a:ext cx="216892" cy="242869"/>
            <a:chOff x="2200" y="1298"/>
            <a:chExt cx="1230" cy="1232"/>
          </a:xfrm>
        </p:grpSpPr>
        <p:sp>
          <p:nvSpPr>
            <p:cNvPr id="46" name="Oval 151">
              <a:extLst>
                <a:ext uri="{FF2B5EF4-FFF2-40B4-BE49-F238E27FC236}">
                  <a16:creationId xmlns:a16="http://schemas.microsoft.com/office/drawing/2014/main" id="{CC635213-334F-4A25-C8AE-4B9D168FF73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0" y="1298"/>
              <a:ext cx="1230" cy="123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7" name="Oval 152">
              <a:extLst>
                <a:ext uri="{FF2B5EF4-FFF2-40B4-BE49-F238E27FC236}">
                  <a16:creationId xmlns:a16="http://schemas.microsoft.com/office/drawing/2014/main" id="{C488CDC3-F080-4079-58C3-53239F9DCA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5" y="1305"/>
              <a:ext cx="1201" cy="120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8" name="Oval 153">
              <a:extLst>
                <a:ext uri="{FF2B5EF4-FFF2-40B4-BE49-F238E27FC236}">
                  <a16:creationId xmlns:a16="http://schemas.microsoft.com/office/drawing/2014/main" id="{E20AA7E4-ECBA-3503-A5FE-F1C43031B4A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7" y="1316"/>
              <a:ext cx="1143" cy="112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9" name="Oval 154">
              <a:extLst>
                <a:ext uri="{FF2B5EF4-FFF2-40B4-BE49-F238E27FC236}">
                  <a16:creationId xmlns:a16="http://schemas.microsoft.com/office/drawing/2014/main" id="{29E991E6-9B75-C576-34FC-E0D780ED090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94" y="1348"/>
              <a:ext cx="1017" cy="91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</p:grpSp>
      <p:grpSp>
        <p:nvGrpSpPr>
          <p:cNvPr id="81" name="Group 150"/>
          <p:cNvGrpSpPr>
            <a:grpSpLocks/>
          </p:cNvGrpSpPr>
          <p:nvPr/>
        </p:nvGrpSpPr>
        <p:grpSpPr bwMode="auto">
          <a:xfrm>
            <a:off x="1496976" y="4185116"/>
            <a:ext cx="216892" cy="242868"/>
            <a:chOff x="2200" y="1298"/>
            <a:chExt cx="1230" cy="1232"/>
          </a:xfrm>
        </p:grpSpPr>
        <p:sp>
          <p:nvSpPr>
            <p:cNvPr id="82" name="Oval 151"/>
            <p:cNvSpPr>
              <a:spLocks noChangeArrowheads="1"/>
            </p:cNvSpPr>
            <p:nvPr/>
          </p:nvSpPr>
          <p:spPr bwMode="gray">
            <a:xfrm>
              <a:off x="2200" y="1298"/>
              <a:ext cx="1230" cy="123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83" name="Oval 152"/>
            <p:cNvSpPr>
              <a:spLocks noChangeArrowheads="1"/>
            </p:cNvSpPr>
            <p:nvPr/>
          </p:nvSpPr>
          <p:spPr bwMode="gray">
            <a:xfrm>
              <a:off x="2215" y="1305"/>
              <a:ext cx="1201" cy="120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84" name="Oval 153"/>
            <p:cNvSpPr>
              <a:spLocks noChangeArrowheads="1"/>
            </p:cNvSpPr>
            <p:nvPr/>
          </p:nvSpPr>
          <p:spPr bwMode="gray">
            <a:xfrm>
              <a:off x="2227" y="1316"/>
              <a:ext cx="1143" cy="112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85" name="Oval 154"/>
            <p:cNvSpPr>
              <a:spLocks noChangeArrowheads="1"/>
            </p:cNvSpPr>
            <p:nvPr/>
          </p:nvSpPr>
          <p:spPr bwMode="gray">
            <a:xfrm>
              <a:off x="2294" y="1348"/>
              <a:ext cx="1017" cy="91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</p:grpSp>
      <p:cxnSp>
        <p:nvCxnSpPr>
          <p:cNvPr id="91" name="직선 연결선 90">
            <a:extLst>
              <a:ext uri="{FF2B5EF4-FFF2-40B4-BE49-F238E27FC236}">
                <a16:creationId xmlns:a16="http://schemas.microsoft.com/office/drawing/2014/main" id="{28B9B877-2413-5647-B3B9-F8A27E12D9CA}"/>
              </a:ext>
            </a:extLst>
          </p:cNvPr>
          <p:cNvCxnSpPr>
            <a:stCxn id="84" idx="4"/>
            <a:endCxn id="74" idx="1"/>
          </p:cNvCxnSpPr>
          <p:nvPr/>
        </p:nvCxnSpPr>
        <p:spPr>
          <a:xfrm flipH="1">
            <a:off x="1590158" y="4410044"/>
            <a:ext cx="12355" cy="1585129"/>
          </a:xfrm>
          <a:prstGeom prst="lin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연결선 92">
            <a:extLst>
              <a:ext uri="{FF2B5EF4-FFF2-40B4-BE49-F238E27FC236}">
                <a16:creationId xmlns:a16="http://schemas.microsoft.com/office/drawing/2014/main" id="{869BA3EA-3BCA-75C5-FC8D-C4A2B5F5E7D0}"/>
              </a:ext>
            </a:extLst>
          </p:cNvPr>
          <p:cNvCxnSpPr>
            <a:stCxn id="74" idx="5"/>
            <a:endCxn id="132" idx="5"/>
          </p:cNvCxnSpPr>
          <p:nvPr/>
        </p:nvCxnSpPr>
        <p:spPr>
          <a:xfrm>
            <a:off x="1653561" y="6148461"/>
            <a:ext cx="4309899" cy="2729"/>
          </a:xfrm>
          <a:prstGeom prst="lin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0" name="Group 150">
            <a:extLst>
              <a:ext uri="{FF2B5EF4-FFF2-40B4-BE49-F238E27FC236}">
                <a16:creationId xmlns:a16="http://schemas.microsoft.com/office/drawing/2014/main" id="{13637890-C6C5-581D-37BF-AE361806E471}"/>
              </a:ext>
            </a:extLst>
          </p:cNvPr>
          <p:cNvGrpSpPr>
            <a:grpSpLocks/>
          </p:cNvGrpSpPr>
          <p:nvPr/>
        </p:nvGrpSpPr>
        <p:grpSpPr bwMode="auto">
          <a:xfrm>
            <a:off x="2140324" y="6013809"/>
            <a:ext cx="216892" cy="242868"/>
            <a:chOff x="2200" y="1298"/>
            <a:chExt cx="1230" cy="1232"/>
          </a:xfrm>
        </p:grpSpPr>
        <p:sp>
          <p:nvSpPr>
            <p:cNvPr id="4111" name="Oval 151">
              <a:extLst>
                <a:ext uri="{FF2B5EF4-FFF2-40B4-BE49-F238E27FC236}">
                  <a16:creationId xmlns:a16="http://schemas.microsoft.com/office/drawing/2014/main" id="{1ECFA24F-5C2A-F8B6-E5E2-DF5A235047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0" y="1298"/>
              <a:ext cx="1230" cy="123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112" name="Oval 152">
              <a:extLst>
                <a:ext uri="{FF2B5EF4-FFF2-40B4-BE49-F238E27FC236}">
                  <a16:creationId xmlns:a16="http://schemas.microsoft.com/office/drawing/2014/main" id="{C7F60AA1-16AF-FDB4-0933-5A8978968BB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5" y="1305"/>
              <a:ext cx="1201" cy="120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113" name="Oval 153">
              <a:extLst>
                <a:ext uri="{FF2B5EF4-FFF2-40B4-BE49-F238E27FC236}">
                  <a16:creationId xmlns:a16="http://schemas.microsoft.com/office/drawing/2014/main" id="{D75CB51B-A635-B405-66D9-CD08A2E067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7" y="1316"/>
              <a:ext cx="1143" cy="112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114" name="Oval 154">
              <a:extLst>
                <a:ext uri="{FF2B5EF4-FFF2-40B4-BE49-F238E27FC236}">
                  <a16:creationId xmlns:a16="http://schemas.microsoft.com/office/drawing/2014/main" id="{7408562C-143E-55D5-71F1-11961C3E0D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94" y="1348"/>
              <a:ext cx="1017" cy="91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</p:grpSp>
      <p:grpSp>
        <p:nvGrpSpPr>
          <p:cNvPr id="63" name="Group 150">
            <a:extLst>
              <a:ext uri="{FF2B5EF4-FFF2-40B4-BE49-F238E27FC236}">
                <a16:creationId xmlns:a16="http://schemas.microsoft.com/office/drawing/2014/main" id="{32F246D5-9C02-F60A-9D56-7661329EEDD2}"/>
              </a:ext>
            </a:extLst>
          </p:cNvPr>
          <p:cNvGrpSpPr>
            <a:grpSpLocks/>
          </p:cNvGrpSpPr>
          <p:nvPr/>
        </p:nvGrpSpPr>
        <p:grpSpPr bwMode="auto">
          <a:xfrm>
            <a:off x="3788172" y="6029549"/>
            <a:ext cx="216892" cy="242868"/>
            <a:chOff x="2200" y="1298"/>
            <a:chExt cx="1230" cy="1232"/>
          </a:xfrm>
        </p:grpSpPr>
        <p:sp>
          <p:nvSpPr>
            <p:cNvPr id="4096" name="Oval 151">
              <a:extLst>
                <a:ext uri="{FF2B5EF4-FFF2-40B4-BE49-F238E27FC236}">
                  <a16:creationId xmlns:a16="http://schemas.microsoft.com/office/drawing/2014/main" id="{88B79329-8C3C-6E6A-B7C4-7427458125B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0" y="1298"/>
              <a:ext cx="1230" cy="123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097" name="Oval 152">
              <a:extLst>
                <a:ext uri="{FF2B5EF4-FFF2-40B4-BE49-F238E27FC236}">
                  <a16:creationId xmlns:a16="http://schemas.microsoft.com/office/drawing/2014/main" id="{6256CEEE-821B-2B72-4ED9-9D727B5A1CF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5" y="1305"/>
              <a:ext cx="1201" cy="120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098" name="Oval 153">
              <a:extLst>
                <a:ext uri="{FF2B5EF4-FFF2-40B4-BE49-F238E27FC236}">
                  <a16:creationId xmlns:a16="http://schemas.microsoft.com/office/drawing/2014/main" id="{828D78EF-48B7-8AD2-75D7-B8086CBDC4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7" y="1316"/>
              <a:ext cx="1143" cy="112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103" name="Oval 154">
              <a:extLst>
                <a:ext uri="{FF2B5EF4-FFF2-40B4-BE49-F238E27FC236}">
                  <a16:creationId xmlns:a16="http://schemas.microsoft.com/office/drawing/2014/main" id="{55449A0E-31F3-780B-C465-9BB52A03EAA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94" y="1348"/>
              <a:ext cx="1017" cy="91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</p:grpSp>
      <p:grpSp>
        <p:nvGrpSpPr>
          <p:cNvPr id="70" name="Group 150">
            <a:extLst>
              <a:ext uri="{FF2B5EF4-FFF2-40B4-BE49-F238E27FC236}">
                <a16:creationId xmlns:a16="http://schemas.microsoft.com/office/drawing/2014/main" id="{3C69CB5B-0FCD-E50D-F214-5F541212F314}"/>
              </a:ext>
            </a:extLst>
          </p:cNvPr>
          <p:cNvGrpSpPr>
            <a:grpSpLocks/>
          </p:cNvGrpSpPr>
          <p:nvPr/>
        </p:nvGrpSpPr>
        <p:grpSpPr bwMode="auto">
          <a:xfrm>
            <a:off x="1483916" y="5985316"/>
            <a:ext cx="216892" cy="242868"/>
            <a:chOff x="2200" y="1298"/>
            <a:chExt cx="1230" cy="1232"/>
          </a:xfrm>
        </p:grpSpPr>
        <p:sp>
          <p:nvSpPr>
            <p:cNvPr id="71" name="Oval 151">
              <a:extLst>
                <a:ext uri="{FF2B5EF4-FFF2-40B4-BE49-F238E27FC236}">
                  <a16:creationId xmlns:a16="http://schemas.microsoft.com/office/drawing/2014/main" id="{E2CB3EAF-757D-4231-8696-D2189059429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0" y="1298"/>
              <a:ext cx="1230" cy="123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72" name="Oval 152">
              <a:extLst>
                <a:ext uri="{FF2B5EF4-FFF2-40B4-BE49-F238E27FC236}">
                  <a16:creationId xmlns:a16="http://schemas.microsoft.com/office/drawing/2014/main" id="{D9B8EC3F-D776-7C8A-DD3C-3C78876A79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5" y="1305"/>
              <a:ext cx="1201" cy="120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73" name="Oval 153">
              <a:extLst>
                <a:ext uri="{FF2B5EF4-FFF2-40B4-BE49-F238E27FC236}">
                  <a16:creationId xmlns:a16="http://schemas.microsoft.com/office/drawing/2014/main" id="{2C37D26F-5BD0-EA72-639C-E67C0FA203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7" y="1316"/>
              <a:ext cx="1143" cy="112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74" name="Oval 154">
              <a:extLst>
                <a:ext uri="{FF2B5EF4-FFF2-40B4-BE49-F238E27FC236}">
                  <a16:creationId xmlns:a16="http://schemas.microsoft.com/office/drawing/2014/main" id="{4E7E6079-92A1-D674-DFF7-B7470A4FAE8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94" y="1348"/>
              <a:ext cx="1017" cy="91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</p:grpSp>
      <p:cxnSp>
        <p:nvCxnSpPr>
          <p:cNvPr id="100" name="직선 연결선 99">
            <a:extLst>
              <a:ext uri="{FF2B5EF4-FFF2-40B4-BE49-F238E27FC236}">
                <a16:creationId xmlns:a16="http://schemas.microsoft.com/office/drawing/2014/main" id="{87FB3B12-9D8A-6D37-4CDF-FFBB277A46F8}"/>
              </a:ext>
            </a:extLst>
          </p:cNvPr>
          <p:cNvCxnSpPr>
            <a:stCxn id="98" idx="4"/>
            <a:endCxn id="68" idx="0"/>
          </p:cNvCxnSpPr>
          <p:nvPr/>
        </p:nvCxnSpPr>
        <p:spPr>
          <a:xfrm>
            <a:off x="5957118" y="6238181"/>
            <a:ext cx="14479" cy="1561621"/>
          </a:xfrm>
          <a:prstGeom prst="lin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150">
            <a:extLst>
              <a:ext uri="{FF2B5EF4-FFF2-40B4-BE49-F238E27FC236}">
                <a16:creationId xmlns:a16="http://schemas.microsoft.com/office/drawing/2014/main" id="{4D530323-BB94-B1EC-DCAF-431ECB31450C}"/>
              </a:ext>
            </a:extLst>
          </p:cNvPr>
          <p:cNvGrpSpPr>
            <a:grpSpLocks/>
          </p:cNvGrpSpPr>
          <p:nvPr/>
        </p:nvGrpSpPr>
        <p:grpSpPr bwMode="auto">
          <a:xfrm>
            <a:off x="5850876" y="6048736"/>
            <a:ext cx="216892" cy="242868"/>
            <a:chOff x="2200" y="1298"/>
            <a:chExt cx="1230" cy="1232"/>
          </a:xfrm>
        </p:grpSpPr>
        <p:sp>
          <p:nvSpPr>
            <p:cNvPr id="95" name="Oval 151">
              <a:extLst>
                <a:ext uri="{FF2B5EF4-FFF2-40B4-BE49-F238E27FC236}">
                  <a16:creationId xmlns:a16="http://schemas.microsoft.com/office/drawing/2014/main" id="{D75A6F64-8363-17D9-030E-83FE524CC1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0" y="1298"/>
              <a:ext cx="1230" cy="123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96" name="Oval 152">
              <a:extLst>
                <a:ext uri="{FF2B5EF4-FFF2-40B4-BE49-F238E27FC236}">
                  <a16:creationId xmlns:a16="http://schemas.microsoft.com/office/drawing/2014/main" id="{D682002A-756B-AACA-2CF3-B429F3C3403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5" y="1305"/>
              <a:ext cx="1201" cy="120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97" name="Oval 153">
              <a:extLst>
                <a:ext uri="{FF2B5EF4-FFF2-40B4-BE49-F238E27FC236}">
                  <a16:creationId xmlns:a16="http://schemas.microsoft.com/office/drawing/2014/main" id="{B151741F-396E-B7AF-CE79-8741020B7A4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7" y="1316"/>
              <a:ext cx="1143" cy="112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98" name="Oval 154">
              <a:extLst>
                <a:ext uri="{FF2B5EF4-FFF2-40B4-BE49-F238E27FC236}">
                  <a16:creationId xmlns:a16="http://schemas.microsoft.com/office/drawing/2014/main" id="{DB96D655-D3E1-7AA2-AA0F-63E63BD8E8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94" y="1348"/>
              <a:ext cx="1017" cy="91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</p:grpSp>
      <p:cxnSp>
        <p:nvCxnSpPr>
          <p:cNvPr id="107" name="직선 화살표 연결선 106">
            <a:extLst>
              <a:ext uri="{FF2B5EF4-FFF2-40B4-BE49-F238E27FC236}">
                <a16:creationId xmlns:a16="http://schemas.microsoft.com/office/drawing/2014/main" id="{A9BEC983-70E1-14FD-9893-4A464FD9164A}"/>
              </a:ext>
            </a:extLst>
          </p:cNvPr>
          <p:cNvCxnSpPr>
            <a:stCxn id="68" idx="2"/>
          </p:cNvCxnSpPr>
          <p:nvPr/>
        </p:nvCxnSpPr>
        <p:spPr>
          <a:xfrm flipH="1">
            <a:off x="2984201" y="7889596"/>
            <a:ext cx="2897729" cy="21783"/>
          </a:xfrm>
          <a:prstGeom prst="straightConnector1">
            <a:avLst/>
          </a:prstGeom>
          <a:ln>
            <a:tail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150">
            <a:extLst>
              <a:ext uri="{FF2B5EF4-FFF2-40B4-BE49-F238E27FC236}">
                <a16:creationId xmlns:a16="http://schemas.microsoft.com/office/drawing/2014/main" id="{E1B8A121-A93B-F14E-F940-E30BFA2A9EB3}"/>
              </a:ext>
            </a:extLst>
          </p:cNvPr>
          <p:cNvGrpSpPr>
            <a:grpSpLocks/>
          </p:cNvGrpSpPr>
          <p:nvPr/>
        </p:nvGrpSpPr>
        <p:grpSpPr bwMode="auto">
          <a:xfrm>
            <a:off x="5865355" y="7789945"/>
            <a:ext cx="216892" cy="242868"/>
            <a:chOff x="2200" y="1298"/>
            <a:chExt cx="1230" cy="1232"/>
          </a:xfrm>
        </p:grpSpPr>
        <p:sp>
          <p:nvSpPr>
            <p:cNvPr id="61" name="Oval 151">
              <a:extLst>
                <a:ext uri="{FF2B5EF4-FFF2-40B4-BE49-F238E27FC236}">
                  <a16:creationId xmlns:a16="http://schemas.microsoft.com/office/drawing/2014/main" id="{75376C89-1A85-E2D1-3850-4FD6A531A0A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0" y="1298"/>
              <a:ext cx="1230" cy="123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62" name="Oval 152">
              <a:extLst>
                <a:ext uri="{FF2B5EF4-FFF2-40B4-BE49-F238E27FC236}">
                  <a16:creationId xmlns:a16="http://schemas.microsoft.com/office/drawing/2014/main" id="{4EACB809-12EA-A86F-731C-D2347EA280B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5" y="1305"/>
              <a:ext cx="1201" cy="120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66" name="Oval 153">
              <a:extLst>
                <a:ext uri="{FF2B5EF4-FFF2-40B4-BE49-F238E27FC236}">
                  <a16:creationId xmlns:a16="http://schemas.microsoft.com/office/drawing/2014/main" id="{66E89F8F-DF7B-CF4A-196D-06CC16705D8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7" y="1316"/>
              <a:ext cx="1143" cy="112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68" name="Oval 154">
              <a:extLst>
                <a:ext uri="{FF2B5EF4-FFF2-40B4-BE49-F238E27FC236}">
                  <a16:creationId xmlns:a16="http://schemas.microsoft.com/office/drawing/2014/main" id="{F1D1AA16-41D4-0724-F80F-B30D26F67E4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94" y="1348"/>
              <a:ext cx="1017" cy="91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</p:grpSp>
      <p:grpSp>
        <p:nvGrpSpPr>
          <p:cNvPr id="108" name="Group 150">
            <a:extLst>
              <a:ext uri="{FF2B5EF4-FFF2-40B4-BE49-F238E27FC236}">
                <a16:creationId xmlns:a16="http://schemas.microsoft.com/office/drawing/2014/main" id="{49AD030C-AB2C-6B78-E2BA-DA1A4A44C353}"/>
              </a:ext>
            </a:extLst>
          </p:cNvPr>
          <p:cNvGrpSpPr>
            <a:grpSpLocks/>
          </p:cNvGrpSpPr>
          <p:nvPr/>
        </p:nvGrpSpPr>
        <p:grpSpPr bwMode="auto">
          <a:xfrm>
            <a:off x="3284116" y="7809900"/>
            <a:ext cx="216892" cy="242868"/>
            <a:chOff x="2200" y="1298"/>
            <a:chExt cx="1230" cy="1232"/>
          </a:xfrm>
        </p:grpSpPr>
        <p:sp>
          <p:nvSpPr>
            <p:cNvPr id="109" name="Oval 151">
              <a:extLst>
                <a:ext uri="{FF2B5EF4-FFF2-40B4-BE49-F238E27FC236}">
                  <a16:creationId xmlns:a16="http://schemas.microsoft.com/office/drawing/2014/main" id="{A32F74F9-3F67-EE6F-A6DA-4455AB87B1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0" y="1298"/>
              <a:ext cx="1230" cy="123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110" name="Oval 152">
              <a:extLst>
                <a:ext uri="{FF2B5EF4-FFF2-40B4-BE49-F238E27FC236}">
                  <a16:creationId xmlns:a16="http://schemas.microsoft.com/office/drawing/2014/main" id="{39095460-9334-CC88-49F7-66E1DFB025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5" y="1305"/>
              <a:ext cx="1201" cy="120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111" name="Oval 153">
              <a:extLst>
                <a:ext uri="{FF2B5EF4-FFF2-40B4-BE49-F238E27FC236}">
                  <a16:creationId xmlns:a16="http://schemas.microsoft.com/office/drawing/2014/main" id="{E1C57C3C-7104-DEBB-B92D-454DFBB29D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7" y="1316"/>
              <a:ext cx="1143" cy="112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112" name="Oval 154">
              <a:extLst>
                <a:ext uri="{FF2B5EF4-FFF2-40B4-BE49-F238E27FC236}">
                  <a16:creationId xmlns:a16="http://schemas.microsoft.com/office/drawing/2014/main" id="{93B24618-99E8-30CC-2687-00EE42E569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94" y="1348"/>
              <a:ext cx="1017" cy="91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657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ef-giekdf\Desktop\캡쳐\ScreenHunter_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71" y="-3313224"/>
            <a:ext cx="145237" cy="679647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8640" y="467544"/>
            <a:ext cx="252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조직도</a:t>
            </a:r>
          </a:p>
        </p:txBody>
      </p:sp>
      <p:cxnSp>
        <p:nvCxnSpPr>
          <p:cNvPr id="7" name="직선 연결선 6"/>
          <p:cNvCxnSpPr/>
          <p:nvPr/>
        </p:nvCxnSpPr>
        <p:spPr>
          <a:xfrm>
            <a:off x="1877136" y="744543"/>
            <a:ext cx="4576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3144" y="4716016"/>
            <a:ext cx="2917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주요사업</a:t>
            </a:r>
          </a:p>
        </p:txBody>
      </p:sp>
      <p:cxnSp>
        <p:nvCxnSpPr>
          <p:cNvPr id="10" name="직선 연결선 9"/>
          <p:cNvCxnSpPr/>
          <p:nvPr/>
        </p:nvCxnSpPr>
        <p:spPr>
          <a:xfrm>
            <a:off x="1984384" y="4993015"/>
            <a:ext cx="450345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전영기\2019\사업계획\6 위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1259632"/>
            <a:ext cx="2016224" cy="54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전영기\2019\사업계획\6 위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97" y="2034468"/>
            <a:ext cx="2016224" cy="54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전영기\2019\사업계획\6 위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97" y="2799178"/>
            <a:ext cx="2016224" cy="54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전영기\2019\사업계획\6 위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97" y="3719530"/>
            <a:ext cx="2016224" cy="54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09153" y="1349726"/>
            <a:ext cx="722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총회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27821" y="2087724"/>
            <a:ext cx="722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회장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69895" y="28970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상근부회장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1017" y="378141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사무국</a:t>
            </a:r>
          </a:p>
        </p:txBody>
      </p:sp>
      <p:cxnSp>
        <p:nvCxnSpPr>
          <p:cNvPr id="20" name="직선 연결선 19"/>
          <p:cNvCxnSpPr>
            <a:stCxn id="12" idx="2"/>
          </p:cNvCxnSpPr>
          <p:nvPr/>
        </p:nvCxnSpPr>
        <p:spPr>
          <a:xfrm>
            <a:off x="2348880" y="1808318"/>
            <a:ext cx="0" cy="2261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2361983" y="2573028"/>
            <a:ext cx="0" cy="2261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 flipH="1">
            <a:off x="2370608" y="3373742"/>
            <a:ext cx="1" cy="33716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2397987" y="3542323"/>
            <a:ext cx="1556798" cy="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 descr="C:\전영기\2019\사업계획\5위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527" y="3221100"/>
            <a:ext cx="1880834" cy="585524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098801" y="3238352"/>
            <a:ext cx="1656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운영위원회</a:t>
            </a:r>
            <a:endParaRPr lang="en-US" altLang="ko-KR" b="1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필요 시 개최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endParaRPr lang="ko-KR" altLang="en-US" sz="12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6" name="막힌 원호 25"/>
          <p:cNvSpPr/>
          <p:nvPr/>
        </p:nvSpPr>
        <p:spPr bwMode="auto">
          <a:xfrm rot="5400000">
            <a:off x="-1036942" y="5304515"/>
            <a:ext cx="3133725" cy="3418864"/>
          </a:xfrm>
          <a:prstGeom prst="blockArc">
            <a:avLst>
              <a:gd name="adj1" fmla="val 9438074"/>
              <a:gd name="adj2" fmla="val 1808164"/>
              <a:gd name="adj3" fmla="val 25945"/>
            </a:avLst>
          </a:prstGeom>
          <a:gradFill flip="none" rotWithShape="1">
            <a:gsLst>
              <a:gs pos="0">
                <a:srgbClr val="C5E3F1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latinLnBrk="1" hangingPunct="1">
              <a:defRPr/>
            </a:pPr>
            <a:endParaRPr lang="ko-KR" altLang="en-US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28" name="그룹 20"/>
          <p:cNvGrpSpPr>
            <a:grpSpLocks/>
          </p:cNvGrpSpPr>
          <p:nvPr/>
        </p:nvGrpSpPr>
        <p:grpSpPr bwMode="auto">
          <a:xfrm>
            <a:off x="1844825" y="5481612"/>
            <a:ext cx="887240" cy="890588"/>
            <a:chOff x="1961449" y="1701158"/>
            <a:chExt cx="1172163" cy="1172163"/>
          </a:xfrm>
        </p:grpSpPr>
        <p:sp>
          <p:nvSpPr>
            <p:cNvPr id="29" name="타원 7"/>
            <p:cNvSpPr>
              <a:spLocks noChangeArrowheads="1"/>
            </p:cNvSpPr>
            <p:nvPr/>
          </p:nvSpPr>
          <p:spPr bwMode="auto">
            <a:xfrm>
              <a:off x="1961449" y="1701158"/>
              <a:ext cx="1172163" cy="1172163"/>
            </a:xfrm>
            <a:prstGeom prst="ellipse">
              <a:avLst/>
            </a:prstGeom>
            <a:gradFill rotWithShape="1">
              <a:gsLst>
                <a:gs pos="0">
                  <a:srgbClr val="A0CCE5"/>
                </a:gs>
                <a:gs pos="100000">
                  <a:srgbClr val="B6F0F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30" name="타원 69"/>
            <p:cNvSpPr>
              <a:spLocks noChangeArrowheads="1"/>
            </p:cNvSpPr>
            <p:nvPr/>
          </p:nvSpPr>
          <p:spPr bwMode="auto">
            <a:xfrm>
              <a:off x="2145825" y="1885534"/>
              <a:ext cx="803410" cy="8034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pic>
          <p:nvPicPr>
            <p:cNvPr id="31" name="그림 94"/>
            <p:cNvPicPr>
              <a:picLocks noChangeAspect="1"/>
            </p:cNvPicPr>
            <p:nvPr/>
          </p:nvPicPr>
          <p:blipFill>
            <a:blip r:embed="rId5" cstate="print">
              <a:lum bright="-70000"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86" r="43948"/>
            <a:stretch>
              <a:fillRect/>
            </a:stretch>
          </p:blipFill>
          <p:spPr bwMode="auto">
            <a:xfrm>
              <a:off x="2323391" y="2071767"/>
              <a:ext cx="489168" cy="422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그룹 24"/>
          <p:cNvGrpSpPr>
            <a:grpSpLocks/>
          </p:cNvGrpSpPr>
          <p:nvPr/>
        </p:nvGrpSpPr>
        <p:grpSpPr bwMode="auto">
          <a:xfrm>
            <a:off x="2204864" y="6588224"/>
            <a:ext cx="831882" cy="886147"/>
            <a:chOff x="2891838" y="2676592"/>
            <a:chExt cx="1172163" cy="1172163"/>
          </a:xfrm>
        </p:grpSpPr>
        <p:sp>
          <p:nvSpPr>
            <p:cNvPr id="33" name="타원 45"/>
            <p:cNvSpPr>
              <a:spLocks noChangeArrowheads="1"/>
            </p:cNvSpPr>
            <p:nvPr/>
          </p:nvSpPr>
          <p:spPr bwMode="auto">
            <a:xfrm>
              <a:off x="2891838" y="2676592"/>
              <a:ext cx="1172163" cy="1172163"/>
            </a:xfrm>
            <a:prstGeom prst="ellipse">
              <a:avLst/>
            </a:prstGeom>
            <a:gradFill rotWithShape="1">
              <a:gsLst>
                <a:gs pos="0">
                  <a:srgbClr val="C0A4DF"/>
                </a:gs>
                <a:gs pos="100000">
                  <a:srgbClr val="D1CFE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34" name="타원 68"/>
            <p:cNvSpPr>
              <a:spLocks noChangeArrowheads="1"/>
            </p:cNvSpPr>
            <p:nvPr/>
          </p:nvSpPr>
          <p:spPr bwMode="auto">
            <a:xfrm>
              <a:off x="3076214" y="2860968"/>
              <a:ext cx="803410" cy="8034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pic>
          <p:nvPicPr>
            <p:cNvPr id="35" name="그림 2"/>
            <p:cNvPicPr>
              <a:picLocks noChangeAspect="1"/>
            </p:cNvPicPr>
            <p:nvPr/>
          </p:nvPicPr>
          <p:blipFill>
            <a:blip r:embed="rId6" cstate="print">
              <a:lum bright="-70000"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616" y="3070413"/>
              <a:ext cx="376689" cy="361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그룹 21"/>
          <p:cNvGrpSpPr>
            <a:grpSpLocks/>
          </p:cNvGrpSpPr>
          <p:nvPr/>
        </p:nvGrpSpPr>
        <p:grpSpPr bwMode="auto">
          <a:xfrm>
            <a:off x="1628800" y="7613758"/>
            <a:ext cx="874565" cy="896776"/>
            <a:chOff x="1961449" y="5008775"/>
            <a:chExt cx="1172163" cy="1172163"/>
          </a:xfrm>
        </p:grpSpPr>
        <p:sp>
          <p:nvSpPr>
            <p:cNvPr id="37" name="타원 51"/>
            <p:cNvSpPr>
              <a:spLocks noChangeArrowheads="1"/>
            </p:cNvSpPr>
            <p:nvPr/>
          </p:nvSpPr>
          <p:spPr bwMode="auto">
            <a:xfrm>
              <a:off x="1961449" y="5008775"/>
              <a:ext cx="1172163" cy="1172163"/>
            </a:xfrm>
            <a:prstGeom prst="ellipse">
              <a:avLst/>
            </a:prstGeom>
            <a:gradFill rotWithShape="1">
              <a:gsLst>
                <a:gs pos="0">
                  <a:srgbClr val="BDDDED"/>
                </a:gs>
                <a:gs pos="100000">
                  <a:srgbClr val="F8EBF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38" name="타원 65"/>
            <p:cNvSpPr>
              <a:spLocks noChangeArrowheads="1"/>
            </p:cNvSpPr>
            <p:nvPr/>
          </p:nvSpPr>
          <p:spPr bwMode="auto">
            <a:xfrm>
              <a:off x="2145825" y="5193151"/>
              <a:ext cx="803410" cy="8034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pic>
          <p:nvPicPr>
            <p:cNvPr id="39" name="그림 96"/>
            <p:cNvPicPr>
              <a:picLocks noChangeAspect="1"/>
            </p:cNvPicPr>
            <p:nvPr/>
          </p:nvPicPr>
          <p:blipFill>
            <a:blip r:embed="rId5" cstate="print">
              <a:lum bright="-70000"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3" r="-4120"/>
            <a:stretch>
              <a:fillRect/>
            </a:stretch>
          </p:blipFill>
          <p:spPr bwMode="auto">
            <a:xfrm>
              <a:off x="2319888" y="5331163"/>
              <a:ext cx="476528" cy="44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Rectangle 304"/>
          <p:cNvSpPr>
            <a:spLocks noChangeArrowheads="1"/>
          </p:cNvSpPr>
          <p:nvPr/>
        </p:nvSpPr>
        <p:spPr bwMode="auto">
          <a:xfrm>
            <a:off x="2780928" y="5728636"/>
            <a:ext cx="35125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171450" indent="-171450" eaLnBrk="1" latinLnBrk="1" hangingPunct="1">
              <a:buFont typeface="Wingdings" panose="05000000000000000000" pitchFamily="2" charset="2"/>
              <a:buChar char="Ø"/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정부 및 국회 주요 정책 추진에 대한 경제단체간 공동대응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 eaLnBrk="1" latinLnBrk="1" hangingPunct="1">
              <a:buFont typeface="Wingdings" panose="05000000000000000000" pitchFamily="2" charset="2"/>
              <a:buChar char="Ø"/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경제단체 간 상시 정책협의 체계 구축 등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46" name="Rectangle 304"/>
          <p:cNvSpPr>
            <a:spLocks noChangeArrowheads="1"/>
          </p:cNvSpPr>
          <p:nvPr/>
        </p:nvSpPr>
        <p:spPr bwMode="auto">
          <a:xfrm>
            <a:off x="2806703" y="5453348"/>
            <a:ext cx="3681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defRPr/>
            </a:pPr>
            <a:r>
              <a:rPr kumimoji="0"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/>
              </a:rPr>
              <a:t>주요 정책현안에 대한 경제단체 간 공동대응</a:t>
            </a:r>
            <a:endParaRPr kumimoji="0" lang="en-US" altLang="ko-KR" sz="1200" b="1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/>
            </a:endParaRPr>
          </a:p>
        </p:txBody>
      </p:sp>
      <p:sp>
        <p:nvSpPr>
          <p:cNvPr id="62" name="Rectangle 304"/>
          <p:cNvSpPr>
            <a:spLocks noChangeArrowheads="1"/>
          </p:cNvSpPr>
          <p:nvPr/>
        </p:nvSpPr>
        <p:spPr bwMode="auto">
          <a:xfrm>
            <a:off x="3068960" y="6885563"/>
            <a:ext cx="351256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회원단체 간 상시적 교류채널 구축 및 운영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주요 경제단체 실무자 간 교류 및 정책협의 정례화 등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 eaLnBrk="1" latinLnBrk="1" hangingPunct="1">
              <a:buFont typeface="Wingdings" panose="05000000000000000000" pitchFamily="2" charset="2"/>
              <a:buChar char="Ø"/>
              <a:defRPr/>
            </a:pP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63" name="Rectangle 304"/>
          <p:cNvSpPr>
            <a:spLocks noChangeArrowheads="1"/>
          </p:cNvSpPr>
          <p:nvPr/>
        </p:nvSpPr>
        <p:spPr bwMode="auto">
          <a:xfrm>
            <a:off x="2917309" y="6610275"/>
            <a:ext cx="37520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defRPr/>
            </a:pPr>
            <a:r>
              <a:rPr kumimoji="0"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 회원단체 간 </a:t>
            </a:r>
            <a:r>
              <a:rPr kumimoji="0" lang="ko-KR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상시적 교류증진 도모</a:t>
            </a:r>
            <a:endParaRPr kumimoji="0" lang="en-US" altLang="ko-KR" sz="1200" b="1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66" name="Rectangle 304"/>
          <p:cNvSpPr>
            <a:spLocks noChangeArrowheads="1"/>
          </p:cNvSpPr>
          <p:nvPr/>
        </p:nvSpPr>
        <p:spPr bwMode="auto">
          <a:xfrm>
            <a:off x="2534496" y="7740352"/>
            <a:ext cx="37028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defRPr/>
            </a:pPr>
            <a:r>
              <a:rPr kumimoji="0"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온라인 정책 대응 활동 및 상호 정보교류 활성화</a:t>
            </a:r>
            <a:endParaRPr kumimoji="0" lang="en-US" altLang="ko-KR" sz="1200" b="1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67" name="Rectangle 304"/>
          <p:cNvSpPr>
            <a:spLocks noChangeArrowheads="1"/>
          </p:cNvSpPr>
          <p:nvPr/>
        </p:nvSpPr>
        <p:spPr bwMode="auto">
          <a:xfrm>
            <a:off x="2420888" y="8029545"/>
            <a:ext cx="40669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171450" indent="-171450" eaLnBrk="1" latinLnBrk="1" hangingPunct="1">
              <a:buFont typeface="Wingdings" panose="05000000000000000000" pitchFamily="2" charset="2"/>
              <a:buChar char="Ø"/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홈페이지 및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SNS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를 통한 온라인 교류 활성화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 eaLnBrk="1" latinLnBrk="1" hangingPunct="1">
              <a:buFont typeface="Wingdings" panose="05000000000000000000" pitchFamily="2" charset="2"/>
              <a:buChar char="Ø"/>
              <a:defRPr/>
            </a:pPr>
            <a:r>
              <a:rPr lang="ko-KR" alt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경단협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뉴스레터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발행을 통해 각 경제단체 소식 공유 등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6633" y="-27886"/>
            <a:ext cx="20882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Korea Industry Associations’ Council</a:t>
            </a:r>
            <a:endParaRPr lang="ko-KR" altLang="en-US" sz="900" b="1" dirty="0">
              <a:solidFill>
                <a:schemeClr val="bg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1F8E21-5492-7F04-68B0-6F895CCB6815}"/>
              </a:ext>
            </a:extLst>
          </p:cNvPr>
          <p:cNvSpPr txBox="1"/>
          <p:nvPr/>
        </p:nvSpPr>
        <p:spPr>
          <a:xfrm>
            <a:off x="6402714" y="-27886"/>
            <a:ext cx="3386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03 </a:t>
            </a:r>
            <a:endParaRPr lang="ko-KR" altLang="en-US" sz="900" b="1" dirty="0">
              <a:solidFill>
                <a:schemeClr val="bg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9864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>
            <a:extLst>
              <a:ext uri="{FF2B5EF4-FFF2-40B4-BE49-F238E27FC236}">
                <a16:creationId xmlns:a16="http://schemas.microsoft.com/office/drawing/2014/main" id="{AF34BF94-4759-1E5B-9934-4675A23EB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" y="1652964"/>
            <a:ext cx="3498438" cy="3498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640" y="561618"/>
            <a:ext cx="4320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왜 </a:t>
            </a:r>
            <a:r>
              <a:rPr lang="ko-KR" alt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경단협이</a:t>
            </a:r>
            <a:r>
              <a:rPr lang="ko-KR" alt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필요할까요</a:t>
            </a:r>
          </a:p>
        </p:txBody>
      </p:sp>
      <p:cxnSp>
        <p:nvCxnSpPr>
          <p:cNvPr id="5" name="직선 연결선 4"/>
          <p:cNvCxnSpPr>
            <a:cxnSpLocks/>
            <a:stCxn id="4" idx="3"/>
          </p:cNvCxnSpPr>
          <p:nvPr/>
        </p:nvCxnSpPr>
        <p:spPr>
          <a:xfrm>
            <a:off x="4509120" y="838617"/>
            <a:ext cx="194421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kef-giekdf\Desktop\캡쳐\ScreenHunter_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71" y="-3313224"/>
            <a:ext cx="145237" cy="679647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089451" y="1751996"/>
            <a:ext cx="778956" cy="79369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1992434" y="1652964"/>
            <a:ext cx="972992" cy="991764"/>
          </a:xfrm>
          <a:custGeom>
            <a:avLst/>
            <a:gdLst>
              <a:gd name="T0" fmla="*/ 201 w 402"/>
              <a:gd name="T1" fmla="*/ 80 h 401"/>
              <a:gd name="T2" fmla="*/ 322 w 402"/>
              <a:gd name="T3" fmla="*/ 200 h 401"/>
              <a:gd name="T4" fmla="*/ 201 w 402"/>
              <a:gd name="T5" fmla="*/ 321 h 401"/>
              <a:gd name="T6" fmla="*/ 80 w 402"/>
              <a:gd name="T7" fmla="*/ 200 h 401"/>
              <a:gd name="T8" fmla="*/ 201 w 402"/>
              <a:gd name="T9" fmla="*/ 80 h 401"/>
              <a:gd name="T10" fmla="*/ 201 w 402"/>
              <a:gd name="T11" fmla="*/ 0 h 401"/>
              <a:gd name="T12" fmla="*/ 0 w 402"/>
              <a:gd name="T13" fmla="*/ 200 h 401"/>
              <a:gd name="T14" fmla="*/ 201 w 402"/>
              <a:gd name="T15" fmla="*/ 401 h 401"/>
              <a:gd name="T16" fmla="*/ 402 w 402"/>
              <a:gd name="T17" fmla="*/ 200 h 401"/>
              <a:gd name="T18" fmla="*/ 201 w 402"/>
              <a:gd name="T19" fmla="*/ 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02" h="401">
                <a:moveTo>
                  <a:pt x="201" y="80"/>
                </a:moveTo>
                <a:cubicBezTo>
                  <a:pt x="268" y="80"/>
                  <a:pt x="322" y="134"/>
                  <a:pt x="322" y="200"/>
                </a:cubicBezTo>
                <a:cubicBezTo>
                  <a:pt x="322" y="267"/>
                  <a:pt x="268" y="321"/>
                  <a:pt x="201" y="321"/>
                </a:cubicBezTo>
                <a:cubicBezTo>
                  <a:pt x="135" y="321"/>
                  <a:pt x="80" y="267"/>
                  <a:pt x="80" y="200"/>
                </a:cubicBezTo>
                <a:cubicBezTo>
                  <a:pt x="80" y="134"/>
                  <a:pt x="135" y="80"/>
                  <a:pt x="201" y="80"/>
                </a:cubicBezTo>
                <a:moveTo>
                  <a:pt x="201" y="0"/>
                </a:moveTo>
                <a:cubicBezTo>
                  <a:pt x="90" y="0"/>
                  <a:pt x="0" y="89"/>
                  <a:pt x="0" y="200"/>
                </a:cubicBezTo>
                <a:cubicBezTo>
                  <a:pt x="0" y="311"/>
                  <a:pt x="90" y="401"/>
                  <a:pt x="201" y="401"/>
                </a:cubicBezTo>
                <a:cubicBezTo>
                  <a:pt x="312" y="401"/>
                  <a:pt x="402" y="311"/>
                  <a:pt x="402" y="200"/>
                </a:cubicBezTo>
                <a:cubicBezTo>
                  <a:pt x="402" y="89"/>
                  <a:pt x="312" y="0"/>
                  <a:pt x="201" y="0"/>
                </a:cubicBezTo>
                <a:close/>
              </a:path>
            </a:pathLst>
          </a:custGeom>
          <a:solidFill>
            <a:srgbClr val="244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2089451" y="4179020"/>
            <a:ext cx="778956" cy="795134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3" name="Freeform 10"/>
          <p:cNvSpPr>
            <a:spLocks noEditPoints="1"/>
          </p:cNvSpPr>
          <p:nvPr/>
        </p:nvSpPr>
        <p:spPr bwMode="auto">
          <a:xfrm>
            <a:off x="1992434" y="4079986"/>
            <a:ext cx="972992" cy="993199"/>
          </a:xfrm>
          <a:custGeom>
            <a:avLst/>
            <a:gdLst>
              <a:gd name="T0" fmla="*/ 201 w 402"/>
              <a:gd name="T1" fmla="*/ 80 h 402"/>
              <a:gd name="T2" fmla="*/ 322 w 402"/>
              <a:gd name="T3" fmla="*/ 201 h 402"/>
              <a:gd name="T4" fmla="*/ 201 w 402"/>
              <a:gd name="T5" fmla="*/ 322 h 402"/>
              <a:gd name="T6" fmla="*/ 80 w 402"/>
              <a:gd name="T7" fmla="*/ 201 h 402"/>
              <a:gd name="T8" fmla="*/ 201 w 402"/>
              <a:gd name="T9" fmla="*/ 80 h 402"/>
              <a:gd name="T10" fmla="*/ 201 w 402"/>
              <a:gd name="T11" fmla="*/ 0 h 402"/>
              <a:gd name="T12" fmla="*/ 0 w 402"/>
              <a:gd name="T13" fmla="*/ 201 h 402"/>
              <a:gd name="T14" fmla="*/ 201 w 402"/>
              <a:gd name="T15" fmla="*/ 402 h 402"/>
              <a:gd name="T16" fmla="*/ 402 w 402"/>
              <a:gd name="T17" fmla="*/ 201 h 402"/>
              <a:gd name="T18" fmla="*/ 201 w 402"/>
              <a:gd name="T19" fmla="*/ 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02" h="402">
                <a:moveTo>
                  <a:pt x="201" y="80"/>
                </a:moveTo>
                <a:cubicBezTo>
                  <a:pt x="268" y="80"/>
                  <a:pt x="322" y="134"/>
                  <a:pt x="322" y="201"/>
                </a:cubicBezTo>
                <a:cubicBezTo>
                  <a:pt x="322" y="268"/>
                  <a:pt x="268" y="322"/>
                  <a:pt x="201" y="322"/>
                </a:cubicBezTo>
                <a:cubicBezTo>
                  <a:pt x="135" y="322"/>
                  <a:pt x="80" y="268"/>
                  <a:pt x="80" y="201"/>
                </a:cubicBezTo>
                <a:cubicBezTo>
                  <a:pt x="80" y="134"/>
                  <a:pt x="135" y="80"/>
                  <a:pt x="201" y="80"/>
                </a:cubicBezTo>
                <a:moveTo>
                  <a:pt x="201" y="0"/>
                </a:moveTo>
                <a:cubicBezTo>
                  <a:pt x="90" y="0"/>
                  <a:pt x="0" y="90"/>
                  <a:pt x="0" y="201"/>
                </a:cubicBezTo>
                <a:cubicBezTo>
                  <a:pt x="0" y="312"/>
                  <a:pt x="90" y="402"/>
                  <a:pt x="201" y="402"/>
                </a:cubicBezTo>
                <a:cubicBezTo>
                  <a:pt x="312" y="402"/>
                  <a:pt x="402" y="312"/>
                  <a:pt x="402" y="201"/>
                </a:cubicBezTo>
                <a:cubicBezTo>
                  <a:pt x="402" y="90"/>
                  <a:pt x="312" y="0"/>
                  <a:pt x="201" y="0"/>
                </a:cubicBezTo>
                <a:close/>
              </a:path>
            </a:pathLst>
          </a:custGeom>
          <a:solidFill>
            <a:srgbClr val="244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2737645" y="2966225"/>
            <a:ext cx="778956" cy="795134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5" name="Freeform 12"/>
          <p:cNvSpPr>
            <a:spLocks noEditPoints="1"/>
          </p:cNvSpPr>
          <p:nvPr/>
        </p:nvSpPr>
        <p:spPr bwMode="auto">
          <a:xfrm>
            <a:off x="2640626" y="2867193"/>
            <a:ext cx="972992" cy="993199"/>
          </a:xfrm>
          <a:custGeom>
            <a:avLst/>
            <a:gdLst>
              <a:gd name="T0" fmla="*/ 201 w 402"/>
              <a:gd name="T1" fmla="*/ 80 h 402"/>
              <a:gd name="T2" fmla="*/ 322 w 402"/>
              <a:gd name="T3" fmla="*/ 201 h 402"/>
              <a:gd name="T4" fmla="*/ 201 w 402"/>
              <a:gd name="T5" fmla="*/ 322 h 402"/>
              <a:gd name="T6" fmla="*/ 80 w 402"/>
              <a:gd name="T7" fmla="*/ 201 h 402"/>
              <a:gd name="T8" fmla="*/ 201 w 402"/>
              <a:gd name="T9" fmla="*/ 80 h 402"/>
              <a:gd name="T10" fmla="*/ 201 w 402"/>
              <a:gd name="T11" fmla="*/ 0 h 402"/>
              <a:gd name="T12" fmla="*/ 0 w 402"/>
              <a:gd name="T13" fmla="*/ 201 h 402"/>
              <a:gd name="T14" fmla="*/ 201 w 402"/>
              <a:gd name="T15" fmla="*/ 402 h 402"/>
              <a:gd name="T16" fmla="*/ 402 w 402"/>
              <a:gd name="T17" fmla="*/ 201 h 402"/>
              <a:gd name="T18" fmla="*/ 201 w 402"/>
              <a:gd name="T19" fmla="*/ 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02" h="402">
                <a:moveTo>
                  <a:pt x="201" y="80"/>
                </a:moveTo>
                <a:cubicBezTo>
                  <a:pt x="268" y="80"/>
                  <a:pt x="322" y="134"/>
                  <a:pt x="322" y="201"/>
                </a:cubicBezTo>
                <a:cubicBezTo>
                  <a:pt x="322" y="267"/>
                  <a:pt x="268" y="322"/>
                  <a:pt x="201" y="322"/>
                </a:cubicBezTo>
                <a:cubicBezTo>
                  <a:pt x="134" y="322"/>
                  <a:pt x="80" y="267"/>
                  <a:pt x="80" y="201"/>
                </a:cubicBezTo>
                <a:cubicBezTo>
                  <a:pt x="80" y="134"/>
                  <a:pt x="134" y="80"/>
                  <a:pt x="201" y="80"/>
                </a:cubicBezTo>
                <a:moveTo>
                  <a:pt x="201" y="0"/>
                </a:moveTo>
                <a:cubicBezTo>
                  <a:pt x="90" y="0"/>
                  <a:pt x="0" y="90"/>
                  <a:pt x="0" y="201"/>
                </a:cubicBezTo>
                <a:cubicBezTo>
                  <a:pt x="0" y="312"/>
                  <a:pt x="90" y="402"/>
                  <a:pt x="201" y="402"/>
                </a:cubicBezTo>
                <a:cubicBezTo>
                  <a:pt x="312" y="402"/>
                  <a:pt x="402" y="312"/>
                  <a:pt x="402" y="201"/>
                </a:cubicBezTo>
                <a:cubicBezTo>
                  <a:pt x="402" y="90"/>
                  <a:pt x="312" y="0"/>
                  <a:pt x="201" y="0"/>
                </a:cubicBezTo>
                <a:close/>
              </a:path>
            </a:pathLst>
          </a:custGeom>
          <a:solidFill>
            <a:srgbClr val="244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6" name="Freeform 13"/>
          <p:cNvSpPr>
            <a:spLocks noEditPoints="1"/>
          </p:cNvSpPr>
          <p:nvPr/>
        </p:nvSpPr>
        <p:spPr bwMode="auto">
          <a:xfrm>
            <a:off x="2311609" y="4405790"/>
            <a:ext cx="334642" cy="341592"/>
          </a:xfrm>
          <a:custGeom>
            <a:avLst/>
            <a:gdLst>
              <a:gd name="T0" fmla="*/ 69 w 138"/>
              <a:gd name="T1" fmla="*/ 0 h 138"/>
              <a:gd name="T2" fmla="*/ 0 w 138"/>
              <a:gd name="T3" fmla="*/ 69 h 138"/>
              <a:gd name="T4" fmla="*/ 69 w 138"/>
              <a:gd name="T5" fmla="*/ 138 h 138"/>
              <a:gd name="T6" fmla="*/ 138 w 138"/>
              <a:gd name="T7" fmla="*/ 69 h 138"/>
              <a:gd name="T8" fmla="*/ 69 w 138"/>
              <a:gd name="T9" fmla="*/ 0 h 138"/>
              <a:gd name="T10" fmla="*/ 69 w 138"/>
              <a:gd name="T11" fmla="*/ 131 h 138"/>
              <a:gd name="T12" fmla="*/ 7 w 138"/>
              <a:gd name="T13" fmla="*/ 69 h 138"/>
              <a:gd name="T14" fmla="*/ 69 w 138"/>
              <a:gd name="T15" fmla="*/ 7 h 138"/>
              <a:gd name="T16" fmla="*/ 131 w 138"/>
              <a:gd name="T17" fmla="*/ 69 h 138"/>
              <a:gd name="T18" fmla="*/ 69 w 138"/>
              <a:gd name="T19" fmla="*/ 131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8" h="138">
                <a:moveTo>
                  <a:pt x="69" y="0"/>
                </a:moveTo>
                <a:cubicBezTo>
                  <a:pt x="31" y="0"/>
                  <a:pt x="0" y="31"/>
                  <a:pt x="0" y="69"/>
                </a:cubicBezTo>
                <a:cubicBezTo>
                  <a:pt x="0" y="107"/>
                  <a:pt x="31" y="138"/>
                  <a:pt x="69" y="138"/>
                </a:cubicBezTo>
                <a:cubicBezTo>
                  <a:pt x="107" y="138"/>
                  <a:pt x="138" y="107"/>
                  <a:pt x="138" y="69"/>
                </a:cubicBezTo>
                <a:cubicBezTo>
                  <a:pt x="138" y="31"/>
                  <a:pt x="107" y="0"/>
                  <a:pt x="69" y="0"/>
                </a:cubicBezTo>
                <a:close/>
                <a:moveTo>
                  <a:pt x="69" y="131"/>
                </a:moveTo>
                <a:cubicBezTo>
                  <a:pt x="35" y="131"/>
                  <a:pt x="7" y="103"/>
                  <a:pt x="7" y="69"/>
                </a:cubicBezTo>
                <a:cubicBezTo>
                  <a:pt x="7" y="35"/>
                  <a:pt x="35" y="7"/>
                  <a:pt x="69" y="7"/>
                </a:cubicBezTo>
                <a:cubicBezTo>
                  <a:pt x="103" y="7"/>
                  <a:pt x="131" y="35"/>
                  <a:pt x="131" y="69"/>
                </a:cubicBezTo>
                <a:cubicBezTo>
                  <a:pt x="131" y="103"/>
                  <a:pt x="103" y="131"/>
                  <a:pt x="69" y="131"/>
                </a:cubicBezTo>
                <a:close/>
              </a:path>
            </a:pathLst>
          </a:custGeom>
          <a:solidFill>
            <a:srgbClr val="244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7" name="Freeform 14"/>
          <p:cNvSpPr>
            <a:spLocks/>
          </p:cNvSpPr>
          <p:nvPr/>
        </p:nvSpPr>
        <p:spPr bwMode="auto">
          <a:xfrm>
            <a:off x="2471899" y="4467506"/>
            <a:ext cx="104048" cy="116256"/>
          </a:xfrm>
          <a:custGeom>
            <a:avLst/>
            <a:gdLst>
              <a:gd name="T0" fmla="*/ 40 w 43"/>
              <a:gd name="T1" fmla="*/ 41 h 47"/>
              <a:gd name="T2" fmla="*/ 7 w 43"/>
              <a:gd name="T3" fmla="*/ 41 h 47"/>
              <a:gd name="T4" fmla="*/ 7 w 43"/>
              <a:gd name="T5" fmla="*/ 3 h 47"/>
              <a:gd name="T6" fmla="*/ 3 w 43"/>
              <a:gd name="T7" fmla="*/ 0 h 47"/>
              <a:gd name="T8" fmla="*/ 0 w 43"/>
              <a:gd name="T9" fmla="*/ 3 h 47"/>
              <a:gd name="T10" fmla="*/ 0 w 43"/>
              <a:gd name="T11" fmla="*/ 44 h 47"/>
              <a:gd name="T12" fmla="*/ 3 w 43"/>
              <a:gd name="T13" fmla="*/ 47 h 47"/>
              <a:gd name="T14" fmla="*/ 40 w 43"/>
              <a:gd name="T15" fmla="*/ 47 h 47"/>
              <a:gd name="T16" fmla="*/ 43 w 43"/>
              <a:gd name="T17" fmla="*/ 44 h 47"/>
              <a:gd name="T18" fmla="*/ 40 w 43"/>
              <a:gd name="T19" fmla="*/ 4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3" h="47">
                <a:moveTo>
                  <a:pt x="40" y="41"/>
                </a:moveTo>
                <a:cubicBezTo>
                  <a:pt x="7" y="41"/>
                  <a:pt x="7" y="41"/>
                  <a:pt x="7" y="41"/>
                </a:cubicBezTo>
                <a:cubicBezTo>
                  <a:pt x="7" y="3"/>
                  <a:pt x="7" y="3"/>
                  <a:pt x="7" y="3"/>
                </a:cubicBezTo>
                <a:cubicBezTo>
                  <a:pt x="7" y="1"/>
                  <a:pt x="5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6"/>
                  <a:pt x="1" y="47"/>
                  <a:pt x="3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41" y="47"/>
                  <a:pt x="43" y="46"/>
                  <a:pt x="43" y="44"/>
                </a:cubicBezTo>
                <a:cubicBezTo>
                  <a:pt x="43" y="42"/>
                  <a:pt x="41" y="41"/>
                  <a:pt x="40" y="41"/>
                </a:cubicBezTo>
                <a:close/>
              </a:path>
            </a:pathLst>
          </a:custGeom>
          <a:solidFill>
            <a:srgbClr val="244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8" name="Freeform 15"/>
          <p:cNvSpPr>
            <a:spLocks noEditPoints="1"/>
          </p:cNvSpPr>
          <p:nvPr/>
        </p:nvSpPr>
        <p:spPr bwMode="auto">
          <a:xfrm>
            <a:off x="2966831" y="3207349"/>
            <a:ext cx="320581" cy="311452"/>
          </a:xfrm>
          <a:custGeom>
            <a:avLst/>
            <a:gdLst>
              <a:gd name="T0" fmla="*/ 114 w 132"/>
              <a:gd name="T1" fmla="*/ 0 h 126"/>
              <a:gd name="T2" fmla="*/ 19 w 132"/>
              <a:gd name="T3" fmla="*/ 0 h 126"/>
              <a:gd name="T4" fmla="*/ 0 w 132"/>
              <a:gd name="T5" fmla="*/ 18 h 126"/>
              <a:gd name="T6" fmla="*/ 0 w 132"/>
              <a:gd name="T7" fmla="*/ 80 h 126"/>
              <a:gd name="T8" fmla="*/ 19 w 132"/>
              <a:gd name="T9" fmla="*/ 99 h 126"/>
              <a:gd name="T10" fmla="*/ 45 w 132"/>
              <a:gd name="T11" fmla="*/ 99 h 126"/>
              <a:gd name="T12" fmla="*/ 63 w 132"/>
              <a:gd name="T13" fmla="*/ 124 h 126"/>
              <a:gd name="T14" fmla="*/ 66 w 132"/>
              <a:gd name="T15" fmla="*/ 126 h 126"/>
              <a:gd name="T16" fmla="*/ 69 w 132"/>
              <a:gd name="T17" fmla="*/ 124 h 126"/>
              <a:gd name="T18" fmla="*/ 87 w 132"/>
              <a:gd name="T19" fmla="*/ 99 h 126"/>
              <a:gd name="T20" fmla="*/ 114 w 132"/>
              <a:gd name="T21" fmla="*/ 99 h 126"/>
              <a:gd name="T22" fmla="*/ 132 w 132"/>
              <a:gd name="T23" fmla="*/ 80 h 126"/>
              <a:gd name="T24" fmla="*/ 132 w 132"/>
              <a:gd name="T25" fmla="*/ 18 h 126"/>
              <a:gd name="T26" fmla="*/ 114 w 132"/>
              <a:gd name="T27" fmla="*/ 0 h 126"/>
              <a:gd name="T28" fmla="*/ 126 w 132"/>
              <a:gd name="T29" fmla="*/ 80 h 126"/>
              <a:gd name="T30" fmla="*/ 114 w 132"/>
              <a:gd name="T31" fmla="*/ 92 h 126"/>
              <a:gd name="T32" fmla="*/ 85 w 132"/>
              <a:gd name="T33" fmla="*/ 92 h 126"/>
              <a:gd name="T34" fmla="*/ 83 w 132"/>
              <a:gd name="T35" fmla="*/ 94 h 126"/>
              <a:gd name="T36" fmla="*/ 66 w 132"/>
              <a:gd name="T37" fmla="*/ 117 h 126"/>
              <a:gd name="T38" fmla="*/ 50 w 132"/>
              <a:gd name="T39" fmla="*/ 94 h 126"/>
              <a:gd name="T40" fmla="*/ 47 w 132"/>
              <a:gd name="T41" fmla="*/ 92 h 126"/>
              <a:gd name="T42" fmla="*/ 19 w 132"/>
              <a:gd name="T43" fmla="*/ 92 h 126"/>
              <a:gd name="T44" fmla="*/ 7 w 132"/>
              <a:gd name="T45" fmla="*/ 80 h 126"/>
              <a:gd name="T46" fmla="*/ 7 w 132"/>
              <a:gd name="T47" fmla="*/ 18 h 126"/>
              <a:gd name="T48" fmla="*/ 19 w 132"/>
              <a:gd name="T49" fmla="*/ 6 h 126"/>
              <a:gd name="T50" fmla="*/ 114 w 132"/>
              <a:gd name="T51" fmla="*/ 6 h 126"/>
              <a:gd name="T52" fmla="*/ 126 w 132"/>
              <a:gd name="T53" fmla="*/ 18 h 126"/>
              <a:gd name="T54" fmla="*/ 126 w 132"/>
              <a:gd name="T5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32" h="126">
                <a:moveTo>
                  <a:pt x="114" y="0"/>
                </a:move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8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91"/>
                  <a:pt x="8" y="99"/>
                  <a:pt x="19" y="99"/>
                </a:cubicBezTo>
                <a:cubicBezTo>
                  <a:pt x="45" y="99"/>
                  <a:pt x="45" y="99"/>
                  <a:pt x="45" y="99"/>
                </a:cubicBezTo>
                <a:cubicBezTo>
                  <a:pt x="63" y="124"/>
                  <a:pt x="63" y="124"/>
                  <a:pt x="63" y="124"/>
                </a:cubicBezTo>
                <a:cubicBezTo>
                  <a:pt x="64" y="125"/>
                  <a:pt x="65" y="126"/>
                  <a:pt x="66" y="126"/>
                </a:cubicBezTo>
                <a:cubicBezTo>
                  <a:pt x="67" y="126"/>
                  <a:pt x="68" y="125"/>
                  <a:pt x="69" y="124"/>
                </a:cubicBezTo>
                <a:cubicBezTo>
                  <a:pt x="87" y="99"/>
                  <a:pt x="87" y="99"/>
                  <a:pt x="87" y="99"/>
                </a:cubicBezTo>
                <a:cubicBezTo>
                  <a:pt x="114" y="99"/>
                  <a:pt x="114" y="99"/>
                  <a:pt x="114" y="99"/>
                </a:cubicBezTo>
                <a:cubicBezTo>
                  <a:pt x="124" y="99"/>
                  <a:pt x="132" y="91"/>
                  <a:pt x="132" y="80"/>
                </a:cubicBezTo>
                <a:cubicBezTo>
                  <a:pt x="132" y="18"/>
                  <a:pt x="132" y="18"/>
                  <a:pt x="132" y="18"/>
                </a:cubicBezTo>
                <a:cubicBezTo>
                  <a:pt x="132" y="8"/>
                  <a:pt x="124" y="0"/>
                  <a:pt x="114" y="0"/>
                </a:cubicBezTo>
                <a:close/>
                <a:moveTo>
                  <a:pt x="126" y="80"/>
                </a:moveTo>
                <a:cubicBezTo>
                  <a:pt x="126" y="87"/>
                  <a:pt x="120" y="92"/>
                  <a:pt x="114" y="92"/>
                </a:cubicBezTo>
                <a:cubicBezTo>
                  <a:pt x="85" y="92"/>
                  <a:pt x="85" y="92"/>
                  <a:pt x="85" y="92"/>
                </a:cubicBezTo>
                <a:cubicBezTo>
                  <a:pt x="84" y="92"/>
                  <a:pt x="83" y="93"/>
                  <a:pt x="83" y="94"/>
                </a:cubicBezTo>
                <a:cubicBezTo>
                  <a:pt x="66" y="117"/>
                  <a:pt x="66" y="117"/>
                  <a:pt x="66" y="117"/>
                </a:cubicBezTo>
                <a:cubicBezTo>
                  <a:pt x="50" y="94"/>
                  <a:pt x="50" y="94"/>
                  <a:pt x="50" y="94"/>
                </a:cubicBezTo>
                <a:cubicBezTo>
                  <a:pt x="49" y="93"/>
                  <a:pt x="48" y="92"/>
                  <a:pt x="47" y="92"/>
                </a:cubicBezTo>
                <a:cubicBezTo>
                  <a:pt x="19" y="92"/>
                  <a:pt x="19" y="92"/>
                  <a:pt x="19" y="92"/>
                </a:cubicBezTo>
                <a:cubicBezTo>
                  <a:pt x="12" y="92"/>
                  <a:pt x="7" y="87"/>
                  <a:pt x="7" y="80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2"/>
                  <a:pt x="12" y="6"/>
                  <a:pt x="19" y="6"/>
                </a:cubicBezTo>
                <a:cubicBezTo>
                  <a:pt x="114" y="6"/>
                  <a:pt x="114" y="6"/>
                  <a:pt x="114" y="6"/>
                </a:cubicBezTo>
                <a:cubicBezTo>
                  <a:pt x="120" y="6"/>
                  <a:pt x="126" y="12"/>
                  <a:pt x="126" y="18"/>
                </a:cubicBezTo>
                <a:lnTo>
                  <a:pt x="126" y="80"/>
                </a:lnTo>
                <a:close/>
              </a:path>
            </a:pathLst>
          </a:custGeom>
          <a:solidFill>
            <a:srgbClr val="244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3030105" y="3313558"/>
            <a:ext cx="33745" cy="34446"/>
          </a:xfrm>
          <a:prstGeom prst="ellipse">
            <a:avLst/>
          </a:prstGeom>
          <a:solidFill>
            <a:srgbClr val="244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3110249" y="3313558"/>
            <a:ext cx="33745" cy="34446"/>
          </a:xfrm>
          <a:prstGeom prst="ellipse">
            <a:avLst/>
          </a:prstGeom>
          <a:solidFill>
            <a:srgbClr val="244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3193207" y="3313558"/>
            <a:ext cx="33745" cy="34446"/>
          </a:xfrm>
          <a:prstGeom prst="ellipse">
            <a:avLst/>
          </a:prstGeom>
          <a:solidFill>
            <a:srgbClr val="244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22" name="Freeform 19"/>
          <p:cNvSpPr>
            <a:spLocks noEditPoints="1"/>
          </p:cNvSpPr>
          <p:nvPr/>
        </p:nvSpPr>
        <p:spPr bwMode="auto">
          <a:xfrm>
            <a:off x="2311609" y="1977332"/>
            <a:ext cx="336048" cy="343027"/>
          </a:xfrm>
          <a:custGeom>
            <a:avLst/>
            <a:gdLst>
              <a:gd name="T0" fmla="*/ 122 w 139"/>
              <a:gd name="T1" fmla="*/ 55 h 139"/>
              <a:gd name="T2" fmla="*/ 118 w 139"/>
              <a:gd name="T3" fmla="*/ 45 h 139"/>
              <a:gd name="T4" fmla="*/ 126 w 139"/>
              <a:gd name="T5" fmla="*/ 33 h 139"/>
              <a:gd name="T6" fmla="*/ 126 w 139"/>
              <a:gd name="T7" fmla="*/ 28 h 139"/>
              <a:gd name="T8" fmla="*/ 108 w 139"/>
              <a:gd name="T9" fmla="*/ 11 h 139"/>
              <a:gd name="T10" fmla="*/ 96 w 139"/>
              <a:gd name="T11" fmla="*/ 22 h 139"/>
              <a:gd name="T12" fmla="*/ 86 w 139"/>
              <a:gd name="T13" fmla="*/ 18 h 139"/>
              <a:gd name="T14" fmla="*/ 84 w 139"/>
              <a:gd name="T15" fmla="*/ 3 h 139"/>
              <a:gd name="T16" fmla="*/ 58 w 139"/>
              <a:gd name="T17" fmla="*/ 0 h 139"/>
              <a:gd name="T18" fmla="*/ 54 w 139"/>
              <a:gd name="T19" fmla="*/ 17 h 139"/>
              <a:gd name="T20" fmla="*/ 45 w 139"/>
              <a:gd name="T21" fmla="*/ 21 h 139"/>
              <a:gd name="T22" fmla="*/ 33 w 139"/>
              <a:gd name="T23" fmla="*/ 12 h 139"/>
              <a:gd name="T24" fmla="*/ 28 w 139"/>
              <a:gd name="T25" fmla="*/ 12 h 139"/>
              <a:gd name="T26" fmla="*/ 11 w 139"/>
              <a:gd name="T27" fmla="*/ 31 h 139"/>
              <a:gd name="T28" fmla="*/ 21 w 139"/>
              <a:gd name="T29" fmla="*/ 43 h 139"/>
              <a:gd name="T30" fmla="*/ 17 w 139"/>
              <a:gd name="T31" fmla="*/ 52 h 139"/>
              <a:gd name="T32" fmla="*/ 3 w 139"/>
              <a:gd name="T33" fmla="*/ 55 h 139"/>
              <a:gd name="T34" fmla="*/ 0 w 139"/>
              <a:gd name="T35" fmla="*/ 81 h 139"/>
              <a:gd name="T36" fmla="*/ 17 w 139"/>
              <a:gd name="T37" fmla="*/ 84 h 139"/>
              <a:gd name="T38" fmla="*/ 20 w 139"/>
              <a:gd name="T39" fmla="*/ 94 h 139"/>
              <a:gd name="T40" fmla="*/ 12 w 139"/>
              <a:gd name="T41" fmla="*/ 106 h 139"/>
              <a:gd name="T42" fmla="*/ 12 w 139"/>
              <a:gd name="T43" fmla="*/ 110 h 139"/>
              <a:gd name="T44" fmla="*/ 31 w 139"/>
              <a:gd name="T45" fmla="*/ 128 h 139"/>
              <a:gd name="T46" fmla="*/ 43 w 139"/>
              <a:gd name="T47" fmla="*/ 117 h 139"/>
              <a:gd name="T48" fmla="*/ 52 w 139"/>
              <a:gd name="T49" fmla="*/ 121 h 139"/>
              <a:gd name="T50" fmla="*/ 54 w 139"/>
              <a:gd name="T51" fmla="*/ 136 h 139"/>
              <a:gd name="T52" fmla="*/ 81 w 139"/>
              <a:gd name="T53" fmla="*/ 139 h 139"/>
              <a:gd name="T54" fmla="*/ 84 w 139"/>
              <a:gd name="T55" fmla="*/ 122 h 139"/>
              <a:gd name="T56" fmla="*/ 94 w 139"/>
              <a:gd name="T57" fmla="*/ 118 h 139"/>
              <a:gd name="T58" fmla="*/ 105 w 139"/>
              <a:gd name="T59" fmla="*/ 127 h 139"/>
              <a:gd name="T60" fmla="*/ 110 w 139"/>
              <a:gd name="T61" fmla="*/ 127 h 139"/>
              <a:gd name="T62" fmla="*/ 127 w 139"/>
              <a:gd name="T63" fmla="*/ 108 h 139"/>
              <a:gd name="T64" fmla="*/ 117 w 139"/>
              <a:gd name="T65" fmla="*/ 96 h 139"/>
              <a:gd name="T66" fmla="*/ 121 w 139"/>
              <a:gd name="T67" fmla="*/ 87 h 139"/>
              <a:gd name="T68" fmla="*/ 135 w 139"/>
              <a:gd name="T69" fmla="*/ 84 h 139"/>
              <a:gd name="T70" fmla="*/ 139 w 139"/>
              <a:gd name="T71" fmla="*/ 58 h 139"/>
              <a:gd name="T72" fmla="*/ 132 w 139"/>
              <a:gd name="T73" fmla="*/ 78 h 139"/>
              <a:gd name="T74" fmla="*/ 116 w 139"/>
              <a:gd name="T75" fmla="*/ 80 h 139"/>
              <a:gd name="T76" fmla="*/ 110 w 139"/>
              <a:gd name="T77" fmla="*/ 99 h 139"/>
              <a:gd name="T78" fmla="*/ 108 w 139"/>
              <a:gd name="T79" fmla="*/ 120 h 139"/>
              <a:gd name="T80" fmla="*/ 96 w 139"/>
              <a:gd name="T81" fmla="*/ 110 h 139"/>
              <a:gd name="T82" fmla="*/ 80 w 139"/>
              <a:gd name="T83" fmla="*/ 116 h 139"/>
              <a:gd name="T84" fmla="*/ 77 w 139"/>
              <a:gd name="T85" fmla="*/ 132 h 139"/>
              <a:gd name="T86" fmla="*/ 61 w 139"/>
              <a:gd name="T87" fmla="*/ 119 h 139"/>
              <a:gd name="T88" fmla="*/ 44 w 139"/>
              <a:gd name="T89" fmla="*/ 110 h 139"/>
              <a:gd name="T90" fmla="*/ 40 w 139"/>
              <a:gd name="T91" fmla="*/ 111 h 139"/>
              <a:gd name="T92" fmla="*/ 19 w 139"/>
              <a:gd name="T93" fmla="*/ 108 h 139"/>
              <a:gd name="T94" fmla="*/ 29 w 139"/>
              <a:gd name="T95" fmla="*/ 95 h 139"/>
              <a:gd name="T96" fmla="*/ 19 w 139"/>
              <a:gd name="T97" fmla="*/ 78 h 139"/>
              <a:gd name="T98" fmla="*/ 6 w 139"/>
              <a:gd name="T99" fmla="*/ 61 h 139"/>
              <a:gd name="T100" fmla="*/ 23 w 139"/>
              <a:gd name="T101" fmla="*/ 59 h 139"/>
              <a:gd name="T102" fmla="*/ 28 w 139"/>
              <a:gd name="T103" fmla="*/ 40 h 139"/>
              <a:gd name="T104" fmla="*/ 31 w 139"/>
              <a:gd name="T105" fmla="*/ 19 h 139"/>
              <a:gd name="T106" fmla="*/ 42 w 139"/>
              <a:gd name="T107" fmla="*/ 29 h 139"/>
              <a:gd name="T108" fmla="*/ 58 w 139"/>
              <a:gd name="T109" fmla="*/ 23 h 139"/>
              <a:gd name="T110" fmla="*/ 61 w 139"/>
              <a:gd name="T111" fmla="*/ 7 h 139"/>
              <a:gd name="T112" fmla="*/ 77 w 139"/>
              <a:gd name="T113" fmla="*/ 20 h 139"/>
              <a:gd name="T114" fmla="*/ 95 w 139"/>
              <a:gd name="T115" fmla="*/ 29 h 139"/>
              <a:gd name="T116" fmla="*/ 99 w 139"/>
              <a:gd name="T117" fmla="*/ 28 h 139"/>
              <a:gd name="T118" fmla="*/ 119 w 139"/>
              <a:gd name="T119" fmla="*/ 31 h 139"/>
              <a:gd name="T120" fmla="*/ 110 w 139"/>
              <a:gd name="T121" fmla="*/ 44 h 139"/>
              <a:gd name="T122" fmla="*/ 119 w 139"/>
              <a:gd name="T123" fmla="*/ 61 h 139"/>
              <a:gd name="T124" fmla="*/ 132 w 139"/>
              <a:gd name="T125" fmla="*/ 78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9" h="139">
                <a:moveTo>
                  <a:pt x="135" y="55"/>
                </a:moveTo>
                <a:cubicBezTo>
                  <a:pt x="122" y="55"/>
                  <a:pt x="122" y="55"/>
                  <a:pt x="122" y="55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0"/>
                  <a:pt x="119" y="47"/>
                  <a:pt x="118" y="45"/>
                </a:cubicBezTo>
                <a:cubicBezTo>
                  <a:pt x="117" y="43"/>
                  <a:pt x="117" y="43"/>
                  <a:pt x="117" y="43"/>
                </a:cubicBezTo>
                <a:cubicBezTo>
                  <a:pt x="126" y="33"/>
                  <a:pt x="126" y="33"/>
                  <a:pt x="126" y="33"/>
                </a:cubicBezTo>
                <a:cubicBezTo>
                  <a:pt x="127" y="33"/>
                  <a:pt x="127" y="32"/>
                  <a:pt x="127" y="31"/>
                </a:cubicBezTo>
                <a:cubicBezTo>
                  <a:pt x="127" y="30"/>
                  <a:pt x="127" y="29"/>
                  <a:pt x="126" y="28"/>
                </a:cubicBezTo>
                <a:cubicBezTo>
                  <a:pt x="110" y="12"/>
                  <a:pt x="110" y="12"/>
                  <a:pt x="110" y="12"/>
                </a:cubicBezTo>
                <a:cubicBezTo>
                  <a:pt x="110" y="12"/>
                  <a:pt x="109" y="11"/>
                  <a:pt x="108" y="11"/>
                </a:cubicBezTo>
                <a:cubicBezTo>
                  <a:pt x="107" y="11"/>
                  <a:pt x="106" y="12"/>
                  <a:pt x="105" y="12"/>
                </a:cubicBezTo>
                <a:cubicBezTo>
                  <a:pt x="96" y="22"/>
                  <a:pt x="96" y="22"/>
                  <a:pt x="96" y="22"/>
                </a:cubicBezTo>
                <a:cubicBezTo>
                  <a:pt x="94" y="21"/>
                  <a:pt x="94" y="21"/>
                  <a:pt x="94" y="21"/>
                </a:cubicBezTo>
                <a:cubicBezTo>
                  <a:pt x="91" y="19"/>
                  <a:pt x="89" y="18"/>
                  <a:pt x="86" y="18"/>
                </a:cubicBezTo>
                <a:cubicBezTo>
                  <a:pt x="84" y="17"/>
                  <a:pt x="84" y="17"/>
                  <a:pt x="84" y="17"/>
                </a:cubicBezTo>
                <a:cubicBezTo>
                  <a:pt x="84" y="3"/>
                  <a:pt x="84" y="3"/>
                  <a:pt x="84" y="3"/>
                </a:cubicBezTo>
                <a:cubicBezTo>
                  <a:pt x="84" y="1"/>
                  <a:pt x="83" y="0"/>
                  <a:pt x="81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56" y="0"/>
                  <a:pt x="54" y="1"/>
                  <a:pt x="54" y="3"/>
                </a:cubicBezTo>
                <a:cubicBezTo>
                  <a:pt x="54" y="17"/>
                  <a:pt x="54" y="17"/>
                  <a:pt x="54" y="17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8"/>
                  <a:pt x="47" y="19"/>
                  <a:pt x="45" y="21"/>
                </a:cubicBezTo>
                <a:cubicBezTo>
                  <a:pt x="43" y="22"/>
                  <a:pt x="43" y="22"/>
                  <a:pt x="43" y="22"/>
                </a:cubicBezTo>
                <a:cubicBezTo>
                  <a:pt x="33" y="12"/>
                  <a:pt x="33" y="12"/>
                  <a:pt x="33" y="12"/>
                </a:cubicBezTo>
                <a:cubicBezTo>
                  <a:pt x="32" y="12"/>
                  <a:pt x="32" y="11"/>
                  <a:pt x="31" y="11"/>
                </a:cubicBezTo>
                <a:cubicBezTo>
                  <a:pt x="30" y="11"/>
                  <a:pt x="29" y="12"/>
                  <a:pt x="28" y="12"/>
                </a:cubicBezTo>
                <a:cubicBezTo>
                  <a:pt x="12" y="28"/>
                  <a:pt x="12" y="28"/>
                  <a:pt x="12" y="28"/>
                </a:cubicBezTo>
                <a:cubicBezTo>
                  <a:pt x="11" y="29"/>
                  <a:pt x="11" y="30"/>
                  <a:pt x="11" y="31"/>
                </a:cubicBezTo>
                <a:cubicBezTo>
                  <a:pt x="11" y="32"/>
                  <a:pt x="11" y="33"/>
                  <a:pt x="12" y="33"/>
                </a:cubicBezTo>
                <a:cubicBezTo>
                  <a:pt x="21" y="43"/>
                  <a:pt x="21" y="43"/>
                  <a:pt x="21" y="43"/>
                </a:cubicBezTo>
                <a:cubicBezTo>
                  <a:pt x="20" y="45"/>
                  <a:pt x="20" y="45"/>
                  <a:pt x="20" y="45"/>
                </a:cubicBezTo>
                <a:cubicBezTo>
                  <a:pt x="19" y="47"/>
                  <a:pt x="18" y="50"/>
                  <a:pt x="17" y="52"/>
                </a:cubicBezTo>
                <a:cubicBezTo>
                  <a:pt x="17" y="55"/>
                  <a:pt x="17" y="55"/>
                  <a:pt x="17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1" y="55"/>
                  <a:pt x="0" y="56"/>
                  <a:pt x="0" y="58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3"/>
                  <a:pt x="1" y="84"/>
                  <a:pt x="3" y="84"/>
                </a:cubicBezTo>
                <a:cubicBezTo>
                  <a:pt x="17" y="84"/>
                  <a:pt x="17" y="84"/>
                  <a:pt x="17" y="84"/>
                </a:cubicBezTo>
                <a:cubicBezTo>
                  <a:pt x="17" y="87"/>
                  <a:pt x="17" y="87"/>
                  <a:pt x="17" y="87"/>
                </a:cubicBezTo>
                <a:cubicBezTo>
                  <a:pt x="18" y="89"/>
                  <a:pt x="19" y="92"/>
                  <a:pt x="20" y="94"/>
                </a:cubicBezTo>
                <a:cubicBezTo>
                  <a:pt x="21" y="96"/>
                  <a:pt x="21" y="96"/>
                  <a:pt x="21" y="96"/>
                </a:cubicBezTo>
                <a:cubicBezTo>
                  <a:pt x="12" y="106"/>
                  <a:pt x="12" y="106"/>
                  <a:pt x="12" y="106"/>
                </a:cubicBezTo>
                <a:cubicBezTo>
                  <a:pt x="11" y="106"/>
                  <a:pt x="11" y="107"/>
                  <a:pt x="11" y="108"/>
                </a:cubicBezTo>
                <a:cubicBezTo>
                  <a:pt x="11" y="109"/>
                  <a:pt x="11" y="110"/>
                  <a:pt x="12" y="110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9" y="127"/>
                  <a:pt x="30" y="128"/>
                  <a:pt x="31" y="128"/>
                </a:cubicBezTo>
                <a:cubicBezTo>
                  <a:pt x="31" y="128"/>
                  <a:pt x="32" y="127"/>
                  <a:pt x="33" y="127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5" y="118"/>
                  <a:pt x="45" y="118"/>
                  <a:pt x="45" y="118"/>
                </a:cubicBezTo>
                <a:cubicBezTo>
                  <a:pt x="47" y="119"/>
                  <a:pt x="50" y="120"/>
                  <a:pt x="52" y="121"/>
                </a:cubicBezTo>
                <a:cubicBezTo>
                  <a:pt x="54" y="122"/>
                  <a:pt x="54" y="122"/>
                  <a:pt x="54" y="122"/>
                </a:cubicBezTo>
                <a:cubicBezTo>
                  <a:pt x="54" y="136"/>
                  <a:pt x="54" y="136"/>
                  <a:pt x="54" y="136"/>
                </a:cubicBezTo>
                <a:cubicBezTo>
                  <a:pt x="54" y="137"/>
                  <a:pt x="56" y="139"/>
                  <a:pt x="58" y="139"/>
                </a:cubicBezTo>
                <a:cubicBezTo>
                  <a:pt x="81" y="139"/>
                  <a:pt x="81" y="139"/>
                  <a:pt x="81" y="139"/>
                </a:cubicBezTo>
                <a:cubicBezTo>
                  <a:pt x="83" y="139"/>
                  <a:pt x="84" y="137"/>
                  <a:pt x="84" y="136"/>
                </a:cubicBezTo>
                <a:cubicBezTo>
                  <a:pt x="84" y="122"/>
                  <a:pt x="84" y="122"/>
                  <a:pt x="84" y="122"/>
                </a:cubicBezTo>
                <a:cubicBezTo>
                  <a:pt x="86" y="121"/>
                  <a:pt x="86" y="121"/>
                  <a:pt x="86" y="121"/>
                </a:cubicBezTo>
                <a:cubicBezTo>
                  <a:pt x="89" y="120"/>
                  <a:pt x="91" y="119"/>
                  <a:pt x="94" y="118"/>
                </a:cubicBezTo>
                <a:cubicBezTo>
                  <a:pt x="96" y="117"/>
                  <a:pt x="96" y="117"/>
                  <a:pt x="96" y="117"/>
                </a:cubicBezTo>
                <a:cubicBezTo>
                  <a:pt x="105" y="127"/>
                  <a:pt x="105" y="127"/>
                  <a:pt x="105" y="127"/>
                </a:cubicBezTo>
                <a:cubicBezTo>
                  <a:pt x="106" y="127"/>
                  <a:pt x="107" y="128"/>
                  <a:pt x="108" y="128"/>
                </a:cubicBezTo>
                <a:cubicBezTo>
                  <a:pt x="109" y="128"/>
                  <a:pt x="110" y="127"/>
                  <a:pt x="110" y="127"/>
                </a:cubicBezTo>
                <a:cubicBezTo>
                  <a:pt x="126" y="110"/>
                  <a:pt x="126" y="110"/>
                  <a:pt x="126" y="110"/>
                </a:cubicBezTo>
                <a:cubicBezTo>
                  <a:pt x="127" y="110"/>
                  <a:pt x="127" y="109"/>
                  <a:pt x="127" y="108"/>
                </a:cubicBezTo>
                <a:cubicBezTo>
                  <a:pt x="127" y="107"/>
                  <a:pt x="127" y="106"/>
                  <a:pt x="126" y="106"/>
                </a:cubicBezTo>
                <a:cubicBezTo>
                  <a:pt x="117" y="96"/>
                  <a:pt x="117" y="96"/>
                  <a:pt x="117" y="96"/>
                </a:cubicBezTo>
                <a:cubicBezTo>
                  <a:pt x="118" y="94"/>
                  <a:pt x="118" y="94"/>
                  <a:pt x="118" y="94"/>
                </a:cubicBezTo>
                <a:cubicBezTo>
                  <a:pt x="119" y="92"/>
                  <a:pt x="120" y="89"/>
                  <a:pt x="121" y="87"/>
                </a:cubicBezTo>
                <a:cubicBezTo>
                  <a:pt x="122" y="84"/>
                  <a:pt x="122" y="84"/>
                  <a:pt x="122" y="84"/>
                </a:cubicBezTo>
                <a:cubicBezTo>
                  <a:pt x="135" y="84"/>
                  <a:pt x="135" y="84"/>
                  <a:pt x="135" y="84"/>
                </a:cubicBezTo>
                <a:cubicBezTo>
                  <a:pt x="137" y="84"/>
                  <a:pt x="139" y="83"/>
                  <a:pt x="139" y="81"/>
                </a:cubicBezTo>
                <a:cubicBezTo>
                  <a:pt x="139" y="58"/>
                  <a:pt x="139" y="58"/>
                  <a:pt x="139" y="58"/>
                </a:cubicBezTo>
                <a:cubicBezTo>
                  <a:pt x="139" y="56"/>
                  <a:pt x="137" y="55"/>
                  <a:pt x="135" y="55"/>
                </a:cubicBezTo>
                <a:close/>
                <a:moveTo>
                  <a:pt x="132" y="78"/>
                </a:moveTo>
                <a:cubicBezTo>
                  <a:pt x="119" y="78"/>
                  <a:pt x="119" y="78"/>
                  <a:pt x="119" y="78"/>
                </a:cubicBezTo>
                <a:cubicBezTo>
                  <a:pt x="118" y="78"/>
                  <a:pt x="116" y="79"/>
                  <a:pt x="116" y="80"/>
                </a:cubicBezTo>
                <a:cubicBezTo>
                  <a:pt x="115" y="85"/>
                  <a:pt x="113" y="90"/>
                  <a:pt x="110" y="95"/>
                </a:cubicBezTo>
                <a:cubicBezTo>
                  <a:pt x="109" y="96"/>
                  <a:pt x="109" y="98"/>
                  <a:pt x="110" y="99"/>
                </a:cubicBezTo>
                <a:cubicBezTo>
                  <a:pt x="119" y="108"/>
                  <a:pt x="119" y="108"/>
                  <a:pt x="119" y="108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98" y="110"/>
                  <a:pt x="97" y="110"/>
                  <a:pt x="96" y="110"/>
                </a:cubicBezTo>
                <a:cubicBezTo>
                  <a:pt x="96" y="110"/>
                  <a:pt x="95" y="110"/>
                  <a:pt x="95" y="110"/>
                </a:cubicBezTo>
                <a:cubicBezTo>
                  <a:pt x="90" y="113"/>
                  <a:pt x="85" y="115"/>
                  <a:pt x="80" y="116"/>
                </a:cubicBezTo>
                <a:cubicBezTo>
                  <a:pt x="78" y="116"/>
                  <a:pt x="77" y="118"/>
                  <a:pt x="77" y="119"/>
                </a:cubicBezTo>
                <a:cubicBezTo>
                  <a:pt x="77" y="132"/>
                  <a:pt x="77" y="132"/>
                  <a:pt x="77" y="132"/>
                </a:cubicBezTo>
                <a:cubicBezTo>
                  <a:pt x="61" y="132"/>
                  <a:pt x="61" y="132"/>
                  <a:pt x="61" y="132"/>
                </a:cubicBezTo>
                <a:cubicBezTo>
                  <a:pt x="61" y="119"/>
                  <a:pt x="61" y="119"/>
                  <a:pt x="61" y="119"/>
                </a:cubicBezTo>
                <a:cubicBezTo>
                  <a:pt x="61" y="118"/>
                  <a:pt x="60" y="116"/>
                  <a:pt x="58" y="116"/>
                </a:cubicBezTo>
                <a:cubicBezTo>
                  <a:pt x="53" y="115"/>
                  <a:pt x="48" y="113"/>
                  <a:pt x="44" y="110"/>
                </a:cubicBezTo>
                <a:cubicBezTo>
                  <a:pt x="43" y="110"/>
                  <a:pt x="43" y="110"/>
                  <a:pt x="42" y="110"/>
                </a:cubicBezTo>
                <a:cubicBezTo>
                  <a:pt x="41" y="110"/>
                  <a:pt x="40" y="110"/>
                  <a:pt x="40" y="111"/>
                </a:cubicBezTo>
                <a:cubicBezTo>
                  <a:pt x="31" y="120"/>
                  <a:pt x="31" y="120"/>
                  <a:pt x="31" y="120"/>
                </a:cubicBezTo>
                <a:cubicBezTo>
                  <a:pt x="19" y="108"/>
                  <a:pt x="19" y="108"/>
                  <a:pt x="19" y="108"/>
                </a:cubicBezTo>
                <a:cubicBezTo>
                  <a:pt x="28" y="99"/>
                  <a:pt x="28" y="99"/>
                  <a:pt x="28" y="99"/>
                </a:cubicBezTo>
                <a:cubicBezTo>
                  <a:pt x="29" y="98"/>
                  <a:pt x="29" y="96"/>
                  <a:pt x="29" y="95"/>
                </a:cubicBezTo>
                <a:cubicBezTo>
                  <a:pt x="26" y="90"/>
                  <a:pt x="24" y="85"/>
                  <a:pt x="23" y="80"/>
                </a:cubicBezTo>
                <a:cubicBezTo>
                  <a:pt x="22" y="79"/>
                  <a:pt x="21" y="78"/>
                  <a:pt x="19" y="78"/>
                </a:cubicBezTo>
                <a:cubicBezTo>
                  <a:pt x="6" y="78"/>
                  <a:pt x="6" y="78"/>
                  <a:pt x="6" y="78"/>
                </a:cubicBezTo>
                <a:cubicBezTo>
                  <a:pt x="6" y="61"/>
                  <a:pt x="6" y="61"/>
                  <a:pt x="6" y="61"/>
                </a:cubicBezTo>
                <a:cubicBezTo>
                  <a:pt x="19" y="61"/>
                  <a:pt x="19" y="61"/>
                  <a:pt x="19" y="61"/>
                </a:cubicBezTo>
                <a:cubicBezTo>
                  <a:pt x="21" y="61"/>
                  <a:pt x="22" y="60"/>
                  <a:pt x="23" y="59"/>
                </a:cubicBezTo>
                <a:cubicBezTo>
                  <a:pt x="24" y="53"/>
                  <a:pt x="26" y="49"/>
                  <a:pt x="29" y="44"/>
                </a:cubicBezTo>
                <a:cubicBezTo>
                  <a:pt x="29" y="43"/>
                  <a:pt x="29" y="41"/>
                  <a:pt x="28" y="40"/>
                </a:cubicBezTo>
                <a:cubicBezTo>
                  <a:pt x="19" y="31"/>
                  <a:pt x="19" y="31"/>
                  <a:pt x="19" y="31"/>
                </a:cubicBezTo>
                <a:cubicBezTo>
                  <a:pt x="31" y="19"/>
                  <a:pt x="31" y="19"/>
                  <a:pt x="31" y="19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9"/>
                  <a:pt x="41" y="29"/>
                  <a:pt x="42" y="29"/>
                </a:cubicBezTo>
                <a:cubicBezTo>
                  <a:pt x="43" y="29"/>
                  <a:pt x="43" y="29"/>
                  <a:pt x="44" y="29"/>
                </a:cubicBezTo>
                <a:cubicBezTo>
                  <a:pt x="48" y="26"/>
                  <a:pt x="53" y="24"/>
                  <a:pt x="58" y="23"/>
                </a:cubicBezTo>
                <a:cubicBezTo>
                  <a:pt x="60" y="22"/>
                  <a:pt x="61" y="21"/>
                  <a:pt x="61" y="20"/>
                </a:cubicBezTo>
                <a:cubicBezTo>
                  <a:pt x="61" y="7"/>
                  <a:pt x="61" y="7"/>
                  <a:pt x="61" y="7"/>
                </a:cubicBezTo>
                <a:cubicBezTo>
                  <a:pt x="77" y="7"/>
                  <a:pt x="77" y="7"/>
                  <a:pt x="77" y="7"/>
                </a:cubicBezTo>
                <a:cubicBezTo>
                  <a:pt x="77" y="20"/>
                  <a:pt x="77" y="20"/>
                  <a:pt x="77" y="20"/>
                </a:cubicBezTo>
                <a:cubicBezTo>
                  <a:pt x="77" y="21"/>
                  <a:pt x="78" y="22"/>
                  <a:pt x="80" y="23"/>
                </a:cubicBezTo>
                <a:cubicBezTo>
                  <a:pt x="85" y="24"/>
                  <a:pt x="90" y="26"/>
                  <a:pt x="95" y="29"/>
                </a:cubicBezTo>
                <a:cubicBezTo>
                  <a:pt x="95" y="29"/>
                  <a:pt x="96" y="29"/>
                  <a:pt x="96" y="29"/>
                </a:cubicBezTo>
                <a:cubicBezTo>
                  <a:pt x="97" y="29"/>
                  <a:pt x="98" y="29"/>
                  <a:pt x="99" y="28"/>
                </a:cubicBezTo>
                <a:cubicBezTo>
                  <a:pt x="108" y="19"/>
                  <a:pt x="108" y="19"/>
                  <a:pt x="108" y="19"/>
                </a:cubicBezTo>
                <a:cubicBezTo>
                  <a:pt x="119" y="31"/>
                  <a:pt x="119" y="31"/>
                  <a:pt x="119" y="31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109" y="41"/>
                  <a:pt x="109" y="43"/>
                  <a:pt x="110" y="44"/>
                </a:cubicBezTo>
                <a:cubicBezTo>
                  <a:pt x="113" y="49"/>
                  <a:pt x="115" y="53"/>
                  <a:pt x="116" y="59"/>
                </a:cubicBezTo>
                <a:cubicBezTo>
                  <a:pt x="116" y="60"/>
                  <a:pt x="118" y="61"/>
                  <a:pt x="119" y="61"/>
                </a:cubicBezTo>
                <a:cubicBezTo>
                  <a:pt x="132" y="61"/>
                  <a:pt x="132" y="61"/>
                  <a:pt x="132" y="61"/>
                </a:cubicBezTo>
                <a:lnTo>
                  <a:pt x="132" y="78"/>
                </a:lnTo>
                <a:close/>
              </a:path>
            </a:pathLst>
          </a:custGeom>
          <a:solidFill>
            <a:srgbClr val="244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23" name="Freeform 20"/>
          <p:cNvSpPr>
            <a:spLocks noEditPoints="1"/>
          </p:cNvSpPr>
          <p:nvPr/>
        </p:nvSpPr>
        <p:spPr bwMode="auto">
          <a:xfrm>
            <a:off x="2405815" y="2073494"/>
            <a:ext cx="144824" cy="150703"/>
          </a:xfrm>
          <a:custGeom>
            <a:avLst/>
            <a:gdLst>
              <a:gd name="T0" fmla="*/ 30 w 60"/>
              <a:gd name="T1" fmla="*/ 0 h 61"/>
              <a:gd name="T2" fmla="*/ 0 w 60"/>
              <a:gd name="T3" fmla="*/ 30 h 61"/>
              <a:gd name="T4" fmla="*/ 30 w 60"/>
              <a:gd name="T5" fmla="*/ 61 h 61"/>
              <a:gd name="T6" fmla="*/ 60 w 60"/>
              <a:gd name="T7" fmla="*/ 30 h 61"/>
              <a:gd name="T8" fmla="*/ 30 w 60"/>
              <a:gd name="T9" fmla="*/ 0 h 61"/>
              <a:gd name="T10" fmla="*/ 30 w 60"/>
              <a:gd name="T11" fmla="*/ 54 h 61"/>
              <a:gd name="T12" fmla="*/ 7 w 60"/>
              <a:gd name="T13" fmla="*/ 30 h 61"/>
              <a:gd name="T14" fmla="*/ 30 w 60"/>
              <a:gd name="T15" fmla="*/ 7 h 61"/>
              <a:gd name="T16" fmla="*/ 54 w 60"/>
              <a:gd name="T17" fmla="*/ 30 h 61"/>
              <a:gd name="T18" fmla="*/ 30 w 60"/>
              <a:gd name="T19" fmla="*/ 54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" h="61">
                <a:moveTo>
                  <a:pt x="30" y="0"/>
                </a:moveTo>
                <a:cubicBezTo>
                  <a:pt x="14" y="0"/>
                  <a:pt x="0" y="14"/>
                  <a:pt x="0" y="30"/>
                </a:cubicBezTo>
                <a:cubicBezTo>
                  <a:pt x="0" y="47"/>
                  <a:pt x="14" y="61"/>
                  <a:pt x="30" y="61"/>
                </a:cubicBezTo>
                <a:cubicBezTo>
                  <a:pt x="47" y="61"/>
                  <a:pt x="60" y="47"/>
                  <a:pt x="60" y="30"/>
                </a:cubicBezTo>
                <a:cubicBezTo>
                  <a:pt x="60" y="14"/>
                  <a:pt x="47" y="0"/>
                  <a:pt x="30" y="0"/>
                </a:cubicBezTo>
                <a:close/>
                <a:moveTo>
                  <a:pt x="30" y="54"/>
                </a:moveTo>
                <a:cubicBezTo>
                  <a:pt x="17" y="54"/>
                  <a:pt x="7" y="43"/>
                  <a:pt x="7" y="30"/>
                </a:cubicBezTo>
                <a:cubicBezTo>
                  <a:pt x="7" y="18"/>
                  <a:pt x="17" y="7"/>
                  <a:pt x="30" y="7"/>
                </a:cubicBezTo>
                <a:cubicBezTo>
                  <a:pt x="43" y="7"/>
                  <a:pt x="54" y="18"/>
                  <a:pt x="54" y="30"/>
                </a:cubicBezTo>
                <a:cubicBezTo>
                  <a:pt x="54" y="43"/>
                  <a:pt x="43" y="54"/>
                  <a:pt x="30" y="54"/>
                </a:cubicBezTo>
                <a:close/>
              </a:path>
            </a:pathLst>
          </a:custGeom>
          <a:solidFill>
            <a:srgbClr val="244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24" name="Oval 21"/>
          <p:cNvSpPr>
            <a:spLocks noChangeArrowheads="1"/>
          </p:cNvSpPr>
          <p:nvPr/>
        </p:nvSpPr>
        <p:spPr bwMode="auto">
          <a:xfrm>
            <a:off x="2462057" y="2130904"/>
            <a:ext cx="33745" cy="37317"/>
          </a:xfrm>
          <a:prstGeom prst="ellipse">
            <a:avLst/>
          </a:prstGeom>
          <a:solidFill>
            <a:srgbClr val="244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33" name="직사각형 32"/>
          <p:cNvSpPr>
            <a:spLocks noChangeArrowheads="1"/>
          </p:cNvSpPr>
          <p:nvPr/>
        </p:nvSpPr>
        <p:spPr bwMode="auto">
          <a:xfrm>
            <a:off x="3681977" y="2987824"/>
            <a:ext cx="277135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lang="ko-KR" altLang="en-US" sz="1400" dirty="0">
                <a:solidFill>
                  <a:srgbClr val="244DD2"/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정부부처와의 정책 조율 및 </a:t>
            </a:r>
            <a:endParaRPr lang="en-US" altLang="ko-KR" sz="1400" dirty="0">
              <a:solidFill>
                <a:srgbClr val="244DD2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  <a:p>
            <a:r>
              <a:rPr lang="ko-KR" altLang="en-US" sz="1400" dirty="0">
                <a:solidFill>
                  <a:srgbClr val="244DD2"/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협조를 통해 업종별 단체의 이해관계를 대변하는 </a:t>
            </a:r>
            <a:r>
              <a:rPr lang="ko-KR" altLang="en-US" sz="1600" b="1" dirty="0">
                <a:solidFill>
                  <a:srgbClr val="244DD2"/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필수 협의기구</a:t>
            </a:r>
          </a:p>
        </p:txBody>
      </p:sp>
      <p:sp>
        <p:nvSpPr>
          <p:cNvPr id="31" name="직사각형 30"/>
          <p:cNvSpPr>
            <a:spLocks noChangeArrowheads="1"/>
          </p:cNvSpPr>
          <p:nvPr/>
        </p:nvSpPr>
        <p:spPr bwMode="auto">
          <a:xfrm>
            <a:off x="3086212" y="1836857"/>
            <a:ext cx="28917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lang="ko-KR" altLang="en-US" sz="1400" dirty="0">
                <a:solidFill>
                  <a:srgbClr val="244DD2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급변하는 경영환경에 대응하기 위한 </a:t>
            </a:r>
            <a:endParaRPr lang="en-US" altLang="ko-KR" sz="1400" dirty="0">
              <a:solidFill>
                <a:srgbClr val="244DD2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ko-KR" altLang="en-US" sz="1600" dirty="0">
                <a:solidFill>
                  <a:srgbClr val="244DD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경제계의 </a:t>
            </a:r>
            <a:r>
              <a:rPr lang="ko-KR" altLang="en-US" sz="1600" b="1" dirty="0">
                <a:solidFill>
                  <a:srgbClr val="244DD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정책연대</a:t>
            </a:r>
          </a:p>
        </p:txBody>
      </p:sp>
      <p:sp>
        <p:nvSpPr>
          <p:cNvPr id="29" name="직사각형 28"/>
          <p:cNvSpPr>
            <a:spLocks noChangeArrowheads="1"/>
          </p:cNvSpPr>
          <p:nvPr/>
        </p:nvSpPr>
        <p:spPr bwMode="auto">
          <a:xfrm>
            <a:off x="3129571" y="4449225"/>
            <a:ext cx="2387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566738" indent="-16033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38238" indent="-323850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709738" indent="-485775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281238" indent="-649288" algn="l" defTabSz="1138238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lang="ko-KR" altLang="en-US" sz="1400" dirty="0">
                <a:solidFill>
                  <a:srgbClr val="244DD2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회원단체 간 정보교류를 통한 </a:t>
            </a:r>
            <a:endParaRPr lang="en-US" altLang="ko-KR" sz="1400" dirty="0">
              <a:solidFill>
                <a:srgbClr val="244DD2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ko-KR" altLang="en-US" sz="1600" b="1" dirty="0">
                <a:solidFill>
                  <a:srgbClr val="244DD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네트워킹 확장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81" y="2867035"/>
            <a:ext cx="230425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전 산업을 망라하는 </a:t>
            </a:r>
            <a:r>
              <a:rPr lang="ko-KR" altLang="en-US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endParaRPr lang="en-US" altLang="ko-KR" dirty="0">
              <a:solidFill>
                <a:schemeClr val="tx2">
                  <a:lumMod val="7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경제단체 </a:t>
            </a:r>
            <a:endParaRPr lang="en-US" altLang="ko-KR" sz="2000" b="1" dirty="0">
              <a:solidFill>
                <a:schemeClr val="tx2">
                  <a:lumMod val="7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공동협의기구</a:t>
            </a:r>
          </a:p>
        </p:txBody>
      </p:sp>
      <p:pic>
        <p:nvPicPr>
          <p:cNvPr id="7170" name="Picture 2" descr="C:\Users\kef-giekdf\Desktop\캡쳐\ScreenHunter_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4" y="5944151"/>
            <a:ext cx="2986626" cy="237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ef-giekdf\Desktop\캡쳐\ScreenHunter_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024" y="5944149"/>
            <a:ext cx="3121542" cy="237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79E082-4B8E-6906-79C5-F3835811C2EC}"/>
              </a:ext>
            </a:extLst>
          </p:cNvPr>
          <p:cNvSpPr txBox="1"/>
          <p:nvPr/>
        </p:nvSpPr>
        <p:spPr>
          <a:xfrm>
            <a:off x="6402714" y="-27886"/>
            <a:ext cx="3386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04 </a:t>
            </a:r>
            <a:endParaRPr lang="ko-KR" altLang="en-US" sz="900" b="1" dirty="0">
              <a:solidFill>
                <a:schemeClr val="bg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2156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ef-giekdf\Desktop\캡쳐\ScreenHunter_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71" y="-3313224"/>
            <a:ext cx="145237" cy="679647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640" y="561618"/>
            <a:ext cx="5039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경단협의 활동은 이렇습니다</a:t>
            </a:r>
          </a:p>
        </p:txBody>
      </p:sp>
      <p:cxnSp>
        <p:nvCxnSpPr>
          <p:cNvPr id="6" name="직선 연결선 5"/>
          <p:cNvCxnSpPr>
            <a:cxnSpLocks/>
            <a:stCxn id="5" idx="3"/>
          </p:cNvCxnSpPr>
          <p:nvPr/>
        </p:nvCxnSpPr>
        <p:spPr>
          <a:xfrm>
            <a:off x="5227979" y="838617"/>
            <a:ext cx="1225357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85775" y="1259632"/>
            <a:ext cx="1152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latinLnBrk="1" hangingPunct="1"/>
            <a:r>
              <a:rPr lang="en-US" altLang="ko-KR" sz="6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KoPub바탕체 Bold" pitchFamily="18" charset="-127"/>
                <a:ea typeface="KoPub바탕체 Bold" pitchFamily="18" charset="-127"/>
              </a:rPr>
              <a:t>01</a:t>
            </a:r>
            <a:endParaRPr lang="ko-KR" altLang="en-US" sz="6000" i="1" dirty="0">
              <a:solidFill>
                <a:schemeClr val="tx2">
                  <a:lumMod val="60000"/>
                  <a:lumOff val="40000"/>
                </a:schemeClr>
              </a:solidFill>
              <a:latin typeface="KoPub바탕체 Bold" pitchFamily="18" charset="-127"/>
              <a:ea typeface="KoPub바탕체 Bold" pitchFamily="18" charset="-127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476250" y="2482007"/>
            <a:ext cx="11525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latinLnBrk="1" hangingPunct="1"/>
            <a:r>
              <a:rPr lang="en-US" altLang="ko-KR" sz="6000" i="1">
                <a:solidFill>
                  <a:schemeClr val="tx2">
                    <a:lumMod val="60000"/>
                    <a:lumOff val="40000"/>
                  </a:schemeClr>
                </a:solidFill>
                <a:latin typeface="KoPub바탕체 Bold" pitchFamily="18" charset="-127"/>
                <a:ea typeface="KoPub바탕체 Bold" pitchFamily="18" charset="-127"/>
              </a:rPr>
              <a:t>02</a:t>
            </a:r>
            <a:endParaRPr lang="ko-KR" altLang="en-US" sz="6000" i="1">
              <a:solidFill>
                <a:schemeClr val="tx2">
                  <a:lumMod val="60000"/>
                  <a:lumOff val="40000"/>
                </a:schemeClr>
              </a:solidFill>
              <a:latin typeface="KoPub바탕체 Bold" pitchFamily="18" charset="-127"/>
              <a:ea typeface="KoPub바탕체 Bold" pitchFamily="18" charset="-127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76250" y="3812705"/>
            <a:ext cx="1152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latinLnBrk="1" hangingPunct="1"/>
            <a:r>
              <a:rPr lang="en-US" altLang="ko-KR" sz="6000" i="1">
                <a:solidFill>
                  <a:schemeClr val="tx2">
                    <a:lumMod val="60000"/>
                    <a:lumOff val="40000"/>
                  </a:schemeClr>
                </a:solidFill>
                <a:latin typeface="KoPub바탕체 Bold" pitchFamily="18" charset="-127"/>
                <a:ea typeface="KoPub바탕체 Bold" pitchFamily="18" charset="-127"/>
              </a:rPr>
              <a:t>03</a:t>
            </a:r>
            <a:endParaRPr lang="ko-KR" altLang="en-US" sz="6000" i="1">
              <a:solidFill>
                <a:schemeClr val="tx2">
                  <a:lumMod val="60000"/>
                  <a:lumOff val="40000"/>
                </a:schemeClr>
              </a:solidFill>
              <a:latin typeface="KoPub바탕체 Bold" pitchFamily="18" charset="-127"/>
              <a:ea typeface="KoPub바탕체 Bold" pitchFamily="18" charset="-127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76250" y="5036841"/>
            <a:ext cx="11525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latinLnBrk="1" hangingPunct="1"/>
            <a:r>
              <a:rPr lang="en-US" altLang="ko-KR" sz="6000" i="1">
                <a:solidFill>
                  <a:schemeClr val="tx2">
                    <a:lumMod val="60000"/>
                    <a:lumOff val="40000"/>
                  </a:schemeClr>
                </a:solidFill>
                <a:latin typeface="KoPub바탕체 Bold" pitchFamily="18" charset="-127"/>
                <a:ea typeface="KoPub바탕체 Bold" pitchFamily="18" charset="-127"/>
              </a:rPr>
              <a:t>04</a:t>
            </a:r>
            <a:endParaRPr lang="ko-KR" altLang="en-US" sz="6000" i="1">
              <a:solidFill>
                <a:schemeClr val="tx2">
                  <a:lumMod val="60000"/>
                  <a:lumOff val="40000"/>
                </a:schemeClr>
              </a:solidFill>
              <a:latin typeface="KoPub바탕체 Bold" pitchFamily="18" charset="-127"/>
              <a:ea typeface="KoPub바탕체 Bold" pitchFamily="18" charset="-127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76250" y="6404993"/>
            <a:ext cx="1152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latinLnBrk="1" hangingPunct="1"/>
            <a:r>
              <a:rPr lang="en-US" altLang="ko-KR" sz="6000" i="1">
                <a:solidFill>
                  <a:schemeClr val="tx2">
                    <a:lumMod val="60000"/>
                    <a:lumOff val="40000"/>
                  </a:schemeClr>
                </a:solidFill>
                <a:latin typeface="KoPub바탕체 Bold" pitchFamily="18" charset="-127"/>
                <a:ea typeface="KoPub바탕체 Bold" pitchFamily="18" charset="-127"/>
              </a:rPr>
              <a:t>05</a:t>
            </a:r>
            <a:endParaRPr lang="ko-KR" altLang="en-US" sz="6000" i="1">
              <a:solidFill>
                <a:schemeClr val="tx2">
                  <a:lumMod val="60000"/>
                  <a:lumOff val="40000"/>
                </a:schemeClr>
              </a:solidFill>
              <a:latin typeface="KoPub바탕체 Bold" pitchFamily="18" charset="-127"/>
              <a:ea typeface="KoPub바탕체 Bold" pitchFamily="18" charset="-127"/>
            </a:endParaRPr>
          </a:p>
        </p:txBody>
      </p:sp>
      <p:sp>
        <p:nvSpPr>
          <p:cNvPr id="14" name="직사각형 13"/>
          <p:cNvSpPr/>
          <p:nvPr/>
        </p:nvSpPr>
        <p:spPr bwMode="auto">
          <a:xfrm>
            <a:off x="1773238" y="2732585"/>
            <a:ext cx="4103687" cy="2921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latinLnBrk="1" hangingPunct="1">
              <a:defRPr/>
            </a:pPr>
            <a:r>
              <a:rPr lang="ko-KR" altLang="en-US" sz="160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회원단체 애로사항 해소를 위한 대응</a:t>
            </a:r>
          </a:p>
        </p:txBody>
      </p:sp>
      <p:sp>
        <p:nvSpPr>
          <p:cNvPr id="15" name="직사각형 14"/>
          <p:cNvSpPr/>
          <p:nvPr/>
        </p:nvSpPr>
        <p:spPr bwMode="auto">
          <a:xfrm>
            <a:off x="1773238" y="3085010"/>
            <a:ext cx="4464074" cy="512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eaLnBrk="1" latinLnBrk="1" hangingPunct="1">
              <a:buFont typeface="Wingdings" pitchFamily="2" charset="2"/>
              <a:buChar char="ü"/>
              <a:defRPr/>
            </a:pP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대내외 환경에 따른 업종별 경영 애로사항 조사</a:t>
            </a:r>
            <a:endParaRPr lang="en-US" altLang="ko-KR" sz="1200" dirty="0">
              <a:solidFill>
                <a:schemeClr val="tx1"/>
              </a:solidFill>
              <a:latin typeface="KoPub돋움체 Light" pitchFamily="18" charset="-127"/>
              <a:ea typeface="KoPub돋움체 Light" pitchFamily="18" charset="-127"/>
            </a:endParaRPr>
          </a:p>
          <a:p>
            <a:pPr marL="171450" indent="-171450" eaLnBrk="1" latinLnBrk="1" hangingPunct="1">
              <a:buFont typeface="Wingdings" pitchFamily="2" charset="2"/>
              <a:buChar char="ü"/>
              <a:defRPr/>
            </a:pP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주요 경제</a:t>
            </a:r>
            <a:r>
              <a:rPr lang="en-US" altLang="ko-KR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경영</a:t>
            </a:r>
            <a:r>
              <a:rPr lang="en-US" altLang="ko-KR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노동관련 법안 개정 시 회원단체 의견수렴</a:t>
            </a:r>
          </a:p>
        </p:txBody>
      </p:sp>
      <p:sp>
        <p:nvSpPr>
          <p:cNvPr id="18" name="직사각형 17"/>
          <p:cNvSpPr/>
          <p:nvPr/>
        </p:nvSpPr>
        <p:spPr bwMode="auto">
          <a:xfrm>
            <a:off x="1773238" y="3988172"/>
            <a:ext cx="4103687" cy="29051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latinLnBrk="1" hangingPunct="1">
              <a:defRPr/>
            </a:pPr>
            <a:r>
              <a:rPr lang="ko-KR" altLang="en-US" sz="160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회원단체의 정책사업 역량 제고</a:t>
            </a:r>
          </a:p>
        </p:txBody>
      </p:sp>
      <p:sp>
        <p:nvSpPr>
          <p:cNvPr id="19" name="직사각형 18"/>
          <p:cNvSpPr/>
          <p:nvPr/>
        </p:nvSpPr>
        <p:spPr bwMode="auto">
          <a:xfrm>
            <a:off x="1773238" y="4329486"/>
            <a:ext cx="4320058" cy="499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eaLnBrk="1" latinLnBrk="1" hangingPunct="1">
              <a:buFont typeface="Wingdings" pitchFamily="2" charset="2"/>
              <a:buChar char="ü"/>
              <a:defRPr/>
            </a:pP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최신 산업 트렌드 및 경영환경 변화에 대한 소개</a:t>
            </a:r>
            <a:endParaRPr lang="en-US" altLang="ko-KR" sz="1200" dirty="0">
              <a:solidFill>
                <a:schemeClr val="tx1"/>
              </a:solidFill>
              <a:latin typeface="KoPub돋움체 Light" pitchFamily="18" charset="-127"/>
              <a:ea typeface="KoPub돋움체 Light" pitchFamily="18" charset="-127"/>
            </a:endParaRPr>
          </a:p>
          <a:p>
            <a:pPr marL="171450" indent="-171450" eaLnBrk="1" latinLnBrk="1" hangingPunct="1">
              <a:buFont typeface="Wingdings" pitchFamily="2" charset="2"/>
              <a:buChar char="ü"/>
              <a:defRPr/>
            </a:pP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핵심 쟁점 현안 관련 설명회 개최</a:t>
            </a:r>
            <a:endParaRPr lang="ko-KR" altLang="en-US" sz="1200" dirty="0">
              <a:solidFill>
                <a:schemeClr val="tx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1773238" y="1410563"/>
            <a:ext cx="4103687" cy="29051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latinLnBrk="1" hangingPunct="1">
              <a:defRPr/>
            </a:pPr>
            <a:r>
              <a:rPr lang="ko-KR" altLang="en-US" sz="160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경제단체 공동 정책 대응</a:t>
            </a:r>
          </a:p>
        </p:txBody>
      </p:sp>
      <p:sp>
        <p:nvSpPr>
          <p:cNvPr id="23" name="직사각형 22"/>
          <p:cNvSpPr/>
          <p:nvPr/>
        </p:nvSpPr>
        <p:spPr bwMode="auto">
          <a:xfrm>
            <a:off x="1773238" y="1762988"/>
            <a:ext cx="4103687" cy="6095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eaLnBrk="1" latinLnBrk="1" hangingPunct="1">
              <a:buFont typeface="Wingdings" pitchFamily="2" charset="2"/>
              <a:buChar char="ü"/>
              <a:defRPr/>
            </a:pP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회원단체 간 상시 정책협의</a:t>
            </a:r>
            <a:endParaRPr lang="en-US" altLang="ko-KR" sz="1200" dirty="0">
              <a:solidFill>
                <a:schemeClr val="tx1"/>
              </a:solidFill>
              <a:latin typeface="KoPub돋움체 Light" pitchFamily="18" charset="-127"/>
              <a:ea typeface="KoPub돋움체 Light" pitchFamily="18" charset="-127"/>
            </a:endParaRPr>
          </a:p>
          <a:p>
            <a:pPr marL="171450" indent="-171450" eaLnBrk="1" latinLnBrk="1" hangingPunct="1">
              <a:buFont typeface="Wingdings" pitchFamily="2" charset="2"/>
              <a:buChar char="ü"/>
              <a:defRPr/>
            </a:pP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각 단체별 중점 정책현안 발생시 공동입장 개진</a:t>
            </a:r>
            <a:endParaRPr lang="en-US" altLang="ko-KR" sz="1200" dirty="0">
              <a:solidFill>
                <a:schemeClr val="tx1"/>
              </a:solidFill>
              <a:latin typeface="KoPub돋움체 Bold" pitchFamily="18" charset="-127"/>
              <a:ea typeface="KoPub돋움체 Bold" pitchFamily="18" charset="-127"/>
            </a:endParaRPr>
          </a:p>
          <a:p>
            <a:pPr marL="171450" indent="-171450" eaLnBrk="1" latinLnBrk="1" hangingPunct="1">
              <a:buFont typeface="Wingdings" pitchFamily="2" charset="2"/>
              <a:buChar char="ü"/>
              <a:defRPr/>
            </a:pP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긴급현안 발생시 관련 간담회 개최</a:t>
            </a:r>
          </a:p>
        </p:txBody>
      </p:sp>
      <p:sp>
        <p:nvSpPr>
          <p:cNvPr id="26" name="직사각형 25"/>
          <p:cNvSpPr/>
          <p:nvPr/>
        </p:nvSpPr>
        <p:spPr bwMode="auto">
          <a:xfrm>
            <a:off x="1773238" y="5196057"/>
            <a:ext cx="4103687" cy="2905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latinLnBrk="1" hangingPunct="1">
              <a:defRPr/>
            </a:pPr>
            <a:r>
              <a:rPr lang="ko-KR" altLang="en-US" sz="160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회원단체 간 정보 공유 및 네트워크 구축</a:t>
            </a:r>
          </a:p>
        </p:txBody>
      </p:sp>
      <p:sp>
        <p:nvSpPr>
          <p:cNvPr id="27" name="직사각형 26"/>
          <p:cNvSpPr/>
          <p:nvPr/>
        </p:nvSpPr>
        <p:spPr bwMode="auto">
          <a:xfrm>
            <a:off x="1773238" y="5580112"/>
            <a:ext cx="4103687" cy="756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eaLnBrk="1" latinLnBrk="1" hangingPunct="1">
              <a:buFont typeface="Wingdings" pitchFamily="2" charset="2"/>
              <a:buChar char="ü"/>
              <a:defRPr/>
            </a:pP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주요 경제</a:t>
            </a:r>
            <a:r>
              <a:rPr lang="en-US" altLang="ko-KR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경영</a:t>
            </a:r>
            <a:r>
              <a:rPr lang="en-US" altLang="ko-KR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노동 관련 콘텐츠 공유</a:t>
            </a:r>
            <a:endParaRPr lang="en-US" altLang="ko-KR" sz="1200" dirty="0">
              <a:solidFill>
                <a:schemeClr val="tx1"/>
              </a:solidFill>
              <a:latin typeface="KoPub돋움체 Light" pitchFamily="18" charset="-127"/>
              <a:ea typeface="KoPub돋움체 Light" pitchFamily="18" charset="-127"/>
            </a:endParaRPr>
          </a:p>
          <a:p>
            <a:pPr marL="171450" indent="-171450" eaLnBrk="1" latinLnBrk="1" hangingPunct="1">
              <a:buFont typeface="Wingdings" pitchFamily="2" charset="2"/>
              <a:buChar char="ü"/>
              <a:defRPr/>
            </a:pPr>
            <a:r>
              <a:rPr lang="ko-KR" altLang="en-US" sz="1200" dirty="0" err="1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경단협</a:t>
            </a: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 소식지 제작 및 발송 </a:t>
            </a:r>
            <a:endParaRPr lang="en-US" altLang="ko-KR" sz="1200" dirty="0">
              <a:solidFill>
                <a:schemeClr val="tx1"/>
              </a:solidFill>
              <a:latin typeface="KoPub돋움체 Bold" pitchFamily="18" charset="-127"/>
              <a:ea typeface="KoPub돋움체 Bold" pitchFamily="18" charset="-127"/>
            </a:endParaRPr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경제단체 실무진 간 </a:t>
            </a:r>
            <a:r>
              <a:rPr lang="ko-KR" altLang="en-US" sz="1200" dirty="0" err="1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정기교류회</a:t>
            </a:r>
            <a:endParaRPr lang="en-US" altLang="ko-KR" sz="1200" dirty="0">
              <a:solidFill>
                <a:schemeClr val="tx1"/>
              </a:solidFill>
              <a:latin typeface="KoPub돋움체 Light" pitchFamily="18" charset="-127"/>
              <a:ea typeface="KoPub돋움체 Light" pitchFamily="18" charset="-127"/>
            </a:endParaRPr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경제단체 실무자 해외연수 </a:t>
            </a:r>
          </a:p>
        </p:txBody>
      </p:sp>
      <p:sp>
        <p:nvSpPr>
          <p:cNvPr id="30" name="직사각형 29"/>
          <p:cNvSpPr/>
          <p:nvPr/>
        </p:nvSpPr>
        <p:spPr bwMode="auto">
          <a:xfrm>
            <a:off x="1773238" y="6621017"/>
            <a:ext cx="4103687" cy="2905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latinLnBrk="1" hangingPunct="1">
              <a:defRPr/>
            </a:pPr>
            <a:r>
              <a:rPr lang="ko-KR" altLang="en-US" sz="140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기타 서비스</a:t>
            </a:r>
          </a:p>
        </p:txBody>
      </p:sp>
      <p:sp>
        <p:nvSpPr>
          <p:cNvPr id="31" name="직사각형 30"/>
          <p:cNvSpPr/>
          <p:nvPr/>
        </p:nvSpPr>
        <p:spPr bwMode="auto">
          <a:xfrm>
            <a:off x="1773238" y="6919468"/>
            <a:ext cx="4464074" cy="421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eaLnBrk="1" latinLnBrk="1" hangingPunct="1">
              <a:buFont typeface="Wingdings" pitchFamily="2" charset="2"/>
              <a:buChar char="ü"/>
              <a:defRPr/>
            </a:pP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주요 이슈에 대한 각종 정기 간행물 제공</a:t>
            </a:r>
            <a:endParaRPr lang="en-US" altLang="ko-KR" sz="1200" dirty="0">
              <a:solidFill>
                <a:schemeClr val="tx1"/>
              </a:solidFill>
              <a:latin typeface="KoPub돋움체 Light" pitchFamily="18" charset="-127"/>
              <a:ea typeface="KoPub돋움체 Light" pitchFamily="18" charset="-127"/>
            </a:endParaRPr>
          </a:p>
          <a:p>
            <a:pPr marL="171450" indent="-171450" eaLnBrk="1" latinLnBrk="1" hangingPunct="1">
              <a:buFont typeface="Wingdings" pitchFamily="2" charset="2"/>
              <a:buChar char="ü"/>
              <a:defRPr/>
            </a:pP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교육연수</a:t>
            </a:r>
            <a:r>
              <a:rPr lang="en-US" altLang="ko-KR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행사 참가비 할인 혜택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6633" y="-27886"/>
            <a:ext cx="20882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Korea Industry Associations’ Council</a:t>
            </a:r>
            <a:endParaRPr lang="ko-KR" altLang="en-US" sz="900" b="1" dirty="0">
              <a:solidFill>
                <a:schemeClr val="bg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6146" name="Picture 2" descr="C:\Users\kef-giekdf\Desktop\캡쳐\ScreenHunter_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56" y="7571621"/>
            <a:ext cx="2417244" cy="118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ef-giekdf\Desktop\캡쳐\ScreenHunter_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20" y="7571623"/>
            <a:ext cx="1942163" cy="118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BC54D-E292-D668-EF51-518267F65F8F}"/>
              </a:ext>
            </a:extLst>
          </p:cNvPr>
          <p:cNvSpPr txBox="1"/>
          <p:nvPr/>
        </p:nvSpPr>
        <p:spPr>
          <a:xfrm>
            <a:off x="6402714" y="-27886"/>
            <a:ext cx="3386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05 </a:t>
            </a:r>
            <a:endParaRPr lang="ko-KR" altLang="en-US" sz="900" b="1" dirty="0">
              <a:solidFill>
                <a:schemeClr val="bg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143614F6-480C-BECF-2287-DEC40A581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211" y="7571624"/>
            <a:ext cx="1471187" cy="11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85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ef-giekdf\Desktop\캡쳐\ScreenHunter_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71" y="-3313224"/>
            <a:ext cx="145237" cy="679647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kef-giekdf\Desktop\캡쳐\ScreenHunter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1" y="3973593"/>
            <a:ext cx="1799577" cy="160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8518" y="4355976"/>
            <a:ext cx="4509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FFC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경제단체 공동 정책 대응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0648" y="5580112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정책 리스크 등 회원단체가 개별적으로 대응하기 어려운 사안에 대해 정책연대를 하고 있습니다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</a:t>
            </a:r>
            <a:endParaRPr lang="ko-KR" altLang="en-US" sz="1100" dirty="0">
              <a:solidFill>
                <a:schemeClr val="tx2">
                  <a:lumMod val="7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2348881" y="5167074"/>
            <a:ext cx="0" cy="3000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48880" y="5167074"/>
            <a:ext cx="40187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주요</a:t>
            </a:r>
            <a:r>
              <a:rPr lang="en-US" altLang="ko-KR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정책현안에 대한 공동의견 개진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4864" y="5580112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환노위</a:t>
            </a: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방문</a:t>
            </a:r>
            <a:r>
              <a:rPr lang="en-US" altLang="ko-KR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불법파업조장법 관련 경제계 입장 전달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노조법 개정 반대 공동성명 및 기자회견 개최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 err="1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공정위</a:t>
            </a:r>
            <a:r>
              <a:rPr lang="ko-KR" altLang="en-US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고발지침 개정안 행정예고에 대한 경제계 공동건의</a:t>
            </a:r>
            <a:endParaRPr lang="en-US" altLang="ko-KR" sz="1200" dirty="0">
              <a:solidFill>
                <a:srgbClr val="C0000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국회 법사위 방문 안전운임제 폐지 촉구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법인세제 조속 개정 촉구 공동성명 발표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2348881" y="7020272"/>
            <a:ext cx="0" cy="3000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20889" y="6985139"/>
            <a:ext cx="29523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긴급현안 대응활동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4863" y="7394828"/>
            <a:ext cx="4284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노조법 개정안 반대 경제계 결의대회 개최</a:t>
            </a:r>
            <a:endParaRPr lang="en-US" altLang="ko-KR" sz="1200" dirty="0">
              <a:solidFill>
                <a:srgbClr val="C0000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 err="1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국민의힘</a:t>
            </a:r>
            <a:r>
              <a:rPr lang="ko-KR" altLang="en-US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원내대표</a:t>
            </a:r>
            <a:r>
              <a:rPr lang="ko-KR" altLang="en-US" sz="1200" dirty="0">
                <a:solidFill>
                  <a:srgbClr val="C00000"/>
                </a:solidFill>
                <a:latin typeface="맑은 고딕"/>
                <a:ea typeface="맑은 고딕"/>
              </a:rPr>
              <a:t>∙</a:t>
            </a:r>
            <a:r>
              <a:rPr lang="ko-KR" altLang="en-US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경제</a:t>
            </a:r>
            <a:r>
              <a:rPr lang="en-US" altLang="ko-KR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6</a:t>
            </a:r>
            <a:r>
              <a:rPr lang="ko-KR" altLang="en-US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단체 긴급간담회</a:t>
            </a:r>
            <a:endParaRPr lang="en-US" altLang="ko-KR" sz="1200" dirty="0">
              <a:solidFill>
                <a:srgbClr val="C0000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노조법 개정반대 경제</a:t>
            </a:r>
            <a:r>
              <a:rPr lang="en-US" altLang="ko-KR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6</a:t>
            </a:r>
            <a:r>
              <a:rPr lang="ko-KR" altLang="en-US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단체 및 업종별단체 공동성명 발표</a:t>
            </a:r>
            <a:endParaRPr lang="en-US" altLang="ko-KR" sz="1200" dirty="0">
              <a:solidFill>
                <a:srgbClr val="C0000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 err="1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화평법</a:t>
            </a:r>
            <a:r>
              <a:rPr lang="ko-KR" altLang="en-US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∙</a:t>
            </a:r>
            <a:r>
              <a:rPr lang="ko-KR" altLang="en-US" sz="1200" dirty="0" err="1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화관법</a:t>
            </a:r>
            <a:r>
              <a:rPr lang="ko-KR" altLang="en-US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본회의 통과 경제</a:t>
            </a:r>
            <a:r>
              <a:rPr lang="en-US" altLang="ko-KR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6</a:t>
            </a:r>
            <a:r>
              <a:rPr lang="ko-KR" altLang="en-US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단체 공동성명</a:t>
            </a:r>
            <a:endParaRPr lang="en-US" altLang="ko-KR" sz="1200" dirty="0">
              <a:solidFill>
                <a:srgbClr val="C0000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경제</a:t>
            </a:r>
            <a:r>
              <a:rPr lang="en-US" altLang="ko-KR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5</a:t>
            </a:r>
            <a:r>
              <a:rPr lang="ko-KR" altLang="en-US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단체 </a:t>
            </a:r>
            <a:r>
              <a:rPr lang="en-US" altLang="ko-KR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50</a:t>
            </a:r>
            <a:r>
              <a:rPr lang="ko-KR" altLang="en-US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인 미만 사업장 </a:t>
            </a:r>
            <a:r>
              <a:rPr lang="ko-KR" altLang="en-US" sz="1200" dirty="0" err="1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중처법</a:t>
            </a:r>
            <a:r>
              <a:rPr lang="ko-KR" altLang="en-US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유예 공동성명 발표</a:t>
            </a:r>
            <a:endParaRPr lang="en-US" altLang="ko-KR" sz="1200" dirty="0">
              <a:solidFill>
                <a:srgbClr val="C0000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노동계 총파업에 대한 업종별 단체 공동성명 긴급 회견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경제위기 극복을 위한 경제</a:t>
            </a:r>
            <a:r>
              <a:rPr lang="en-US" altLang="ko-KR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6</a:t>
            </a: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단체 공동성명 발표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화물연대 집단운송거부 철회 공동성명 발표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37312" y="-27886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900" b="1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06</a:t>
            </a:r>
            <a:endParaRPr lang="ko-KR" altLang="en-US" sz="900" b="1" dirty="0">
              <a:solidFill>
                <a:schemeClr val="bg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2051" name="Picture 3" descr="C:\Users\kef-giekdf\Desktop\캡쳐\ScreenHunter_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289024"/>
            <a:ext cx="6150295" cy="343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8147AD-9BF4-F453-1725-3FEBA88007A6}"/>
              </a:ext>
            </a:extLst>
          </p:cNvPr>
          <p:cNvSpPr txBox="1"/>
          <p:nvPr/>
        </p:nvSpPr>
        <p:spPr>
          <a:xfrm>
            <a:off x="692696" y="1781730"/>
            <a:ext cx="5748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경제단체협의회 주요 활동 </a:t>
            </a:r>
          </a:p>
        </p:txBody>
      </p:sp>
    </p:spTree>
    <p:extLst>
      <p:ext uri="{BB962C8B-B14F-4D97-AF65-F5344CB8AC3E}">
        <p14:creationId xmlns:p14="http://schemas.microsoft.com/office/powerpoint/2010/main" val="717992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 descr="C:\Users\kef-giekdf\Desktop\캡쳐\ScreenHunter_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000695"/>
            <a:ext cx="4257600" cy="314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ef-giekdf\Desktop\캡쳐\ScreenHunter_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71" y="-3313224"/>
            <a:ext cx="145237" cy="679647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4193" y="576040"/>
            <a:ext cx="4547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spc="-150" dirty="0"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회원단체</a:t>
            </a:r>
            <a:endParaRPr lang="en-US" altLang="ko-KR" sz="2800" b="1" spc="-150" dirty="0">
              <a:solidFill>
                <a:srgbClr val="0070C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r>
              <a:rPr lang="ko-KR" altLang="en-US" sz="2800" b="1" spc="-150" dirty="0"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애로사항 해소를 위한 대응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651" y="1879735"/>
            <a:ext cx="17374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회원단체들의 원활한 활동을 지원하기 위해 애로사항을 파악하여 대응하고 있습니다</a:t>
            </a:r>
            <a: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</a:t>
            </a:r>
            <a:endParaRPr lang="ko-KR" altLang="en-US" sz="1100" dirty="0">
              <a:solidFill>
                <a:schemeClr val="tx2">
                  <a:lumMod val="7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2190373" y="1807727"/>
            <a:ext cx="0" cy="3000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90373" y="1807727"/>
            <a:ext cx="29523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각종 정책 간담회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0373" y="2239775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solidFill>
                  <a:srgbClr val="FF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주요 정책현안 대응 위한 경제</a:t>
            </a:r>
            <a:r>
              <a:rPr lang="en-US" altLang="ko-KR" sz="1200" dirty="0">
                <a:solidFill>
                  <a:srgbClr val="FF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6</a:t>
            </a:r>
            <a:r>
              <a:rPr lang="ko-KR" altLang="en-US" sz="1200" dirty="0">
                <a:solidFill>
                  <a:srgbClr val="FF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단체 상근부회장 회의</a:t>
            </a:r>
            <a:endParaRPr lang="en-US" altLang="ko-KR" sz="1200" dirty="0">
              <a:solidFill>
                <a:srgbClr val="FF000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애로사항 청취를 위한 업종별 상근부회장 간담회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2190373" y="2888110"/>
            <a:ext cx="0" cy="3000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90372" y="2888110"/>
            <a:ext cx="34708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주요 현안에 대한 공동 연구조사</a:t>
            </a:r>
          </a:p>
        </p:txBody>
      </p:sp>
      <p:pic>
        <p:nvPicPr>
          <p:cNvPr id="3074" name="Picture 2" descr="C:\Users\kef-giekdf\Desktop\캡쳐\ScreenHunter_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179512"/>
            <a:ext cx="1665450" cy="165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190372" y="3299663"/>
            <a:ext cx="4464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solidFill>
                  <a:srgbClr val="FF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기업규제 전망조사 설문조사</a:t>
            </a:r>
            <a:endParaRPr lang="en-US" altLang="ko-KR" sz="1200" dirty="0">
              <a:solidFill>
                <a:srgbClr val="FF000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solidFill>
                  <a:srgbClr val="FF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고령자 </a:t>
            </a:r>
            <a:r>
              <a:rPr lang="ko-KR" altLang="en-US" sz="1200" dirty="0" err="1">
                <a:solidFill>
                  <a:srgbClr val="FF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계속고용정책에</a:t>
            </a:r>
            <a:r>
              <a:rPr lang="ko-KR" altLang="en-US" sz="1200" dirty="0">
                <a:solidFill>
                  <a:srgbClr val="FF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대한 기업 인식 조사 </a:t>
            </a:r>
            <a:endParaRPr lang="en-US" altLang="ko-KR" sz="1200" dirty="0">
              <a:solidFill>
                <a:srgbClr val="FF000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국민연금 대표소송 관련 자문 용역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안전운임제도 관련 용역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solidFill>
                  <a:srgbClr val="FF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지속 가능한 미래 노동시장을 위한 필수과제 연구용역</a:t>
            </a:r>
            <a:endParaRPr lang="en-US" altLang="ko-KR" sz="1200" dirty="0">
              <a:solidFill>
                <a:srgbClr val="FF000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노조법 개정 및 중대재해처벌법 시행에 대한 설문조사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3075" name="Picture 3" descr="C:\Users\kef-giekdf\Desktop\캡쳐\ScreenHunter_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67" y="5974917"/>
            <a:ext cx="1556568" cy="164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63525" y="6390709"/>
            <a:ext cx="31790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spc="-150" dirty="0">
                <a:solidFill>
                  <a:srgbClr val="FF6699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회원단체</a:t>
            </a:r>
            <a:endParaRPr lang="en-US" altLang="ko-KR" sz="2800" b="1" spc="-150" dirty="0">
              <a:solidFill>
                <a:srgbClr val="FF6699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r>
              <a:rPr lang="ko-KR" altLang="en-US" sz="2800" b="1" spc="-150" dirty="0">
                <a:solidFill>
                  <a:srgbClr val="FF6699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정책사업 역량 제고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4665" y="7688013"/>
            <a:ext cx="156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100" dirty="0">
                <a:solidFill>
                  <a:srgbClr val="00206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회원단체의 정책활동에 도움이 되는 최신 정보와 동향을 공유하고 있습니다</a:t>
            </a:r>
            <a:r>
              <a:rPr lang="en-US" altLang="ko-KR" sz="1100" dirty="0">
                <a:solidFill>
                  <a:srgbClr val="00206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</a:t>
            </a:r>
            <a:endParaRPr lang="ko-KR" altLang="en-US" sz="1100" dirty="0">
              <a:solidFill>
                <a:srgbClr val="00206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04864" y="7616005"/>
            <a:ext cx="29523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 err="1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경단협</a:t>
            </a:r>
            <a:r>
              <a:rPr lang="ko-KR" altLang="en-US" sz="1500" b="1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세미나 개최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4864" y="8048053"/>
            <a:ext cx="4450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주요 경제단체 실무자 해외 연수 </a:t>
            </a:r>
            <a:endParaRPr lang="en-US" altLang="ko-KR" sz="1200" dirty="0">
              <a:solidFill>
                <a:srgbClr val="C0000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solidFill>
                  <a:srgbClr val="FF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근로시간 제도 개선 방향 토론회 개최</a:t>
            </a:r>
            <a:endParaRPr lang="en-US" altLang="ko-KR" sz="1200" dirty="0">
              <a:solidFill>
                <a:srgbClr val="FF000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기업의 혁신성장 지원을 위한 정책과제 특별세미나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국민연금 대표소송 정책토론회 공동 개최</a:t>
            </a:r>
            <a:endParaRPr lang="en-US" altLang="ko-KR" sz="12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dirty="0">
                <a:solidFill>
                  <a:srgbClr val="FF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포괄임금계약의 유용성과 제한의 문제 토론회 개최</a:t>
            </a:r>
            <a:endParaRPr lang="en-US" altLang="ko-KR" sz="1200" dirty="0">
              <a:solidFill>
                <a:srgbClr val="FF000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>
            <a:off x="2213490" y="7638459"/>
            <a:ext cx="0" cy="3000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6633" y="-27886"/>
            <a:ext cx="20882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Korea Industry Associations’ Council</a:t>
            </a:r>
            <a:endParaRPr lang="ko-KR" altLang="en-US" sz="900" b="1" dirty="0">
              <a:solidFill>
                <a:schemeClr val="bg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3076" name="Picture 4" descr="C:\Users\kef-giekdf\Desktop\캡쳐\ScreenHunter_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97" y="4744976"/>
            <a:ext cx="2160240" cy="12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kef-giekdf\Desktop\캡쳐\ScreenHunter_0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597" y="4744974"/>
            <a:ext cx="1812674" cy="123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kef-giekdf\Desktop\캡쳐\ScreenHunter_0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61" y="4753600"/>
            <a:ext cx="1864775" cy="122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6CEC93-5B35-27DD-DA39-4659C4CBD86A}"/>
              </a:ext>
            </a:extLst>
          </p:cNvPr>
          <p:cNvSpPr txBox="1"/>
          <p:nvPr/>
        </p:nvSpPr>
        <p:spPr>
          <a:xfrm>
            <a:off x="6402714" y="-27886"/>
            <a:ext cx="3386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07 </a:t>
            </a:r>
            <a:endParaRPr lang="ko-KR" altLang="en-US" sz="900" b="1" dirty="0">
              <a:solidFill>
                <a:schemeClr val="bg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5026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2279</TotalTime>
  <Words>1141</Words>
  <Application>Microsoft Office PowerPoint</Application>
  <PresentationFormat>화면 슬라이드 쇼(4:3)</PresentationFormat>
  <Paragraphs>310</Paragraphs>
  <Slides>14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7" baseType="lpstr">
      <vt:lpstr>Noto Sans CJK KR Light</vt:lpstr>
      <vt:lpstr>KoPub돋움체 Light</vt:lpstr>
      <vt:lpstr>KoPub바탕체 Bold</vt:lpstr>
      <vt:lpstr>KoPubWorld돋움체 Light</vt:lpstr>
      <vt:lpstr>Wingdings</vt:lpstr>
      <vt:lpstr>나눔고딕OTF ExtraBold</vt:lpstr>
      <vt:lpstr>KoPub돋움체 Medium</vt:lpstr>
      <vt:lpstr>KoPub돋움체 Bold</vt:lpstr>
      <vt:lpstr>굴림</vt:lpstr>
      <vt:lpstr>맑은 고딕</vt:lpstr>
      <vt:lpstr>Arial</vt:lpstr>
      <vt:lpstr>나눔고딕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kef-giekdf</dc:creator>
  <cp:lastModifiedBy>박진서</cp:lastModifiedBy>
  <cp:revision>134</cp:revision>
  <cp:lastPrinted>2026-04-24T01:34:26Z</cp:lastPrinted>
  <dcterms:created xsi:type="dcterms:W3CDTF">2020-09-14T05:04:22Z</dcterms:created>
  <dcterms:modified xsi:type="dcterms:W3CDTF">2026-04-24T01:41:51Z</dcterms:modified>
</cp:coreProperties>
</file>